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</p:sldIdLst>
  <p:sldSz cy="5143500" cx="9144000"/>
  <p:notesSz cx="6858000" cy="9144000"/>
  <p:embeddedFontLst>
    <p:embeddedFont>
      <p:font typeface="M PLUS Rounded 1c"/>
      <p:regular r:id="rId60"/>
      <p:bold r:id="rId6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3768C51-9D9A-4141-A6B1-E7FC28BD63D8}">
  <a:tblStyle styleId="{13768C51-9D9A-4141-A6B1-E7FC28BD63D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slide" Target="slides/slide4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61" Type="http://schemas.openxmlformats.org/officeDocument/2006/relationships/font" Target="fonts/MPLUSRounded1c-bold.fntdata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60" Type="http://schemas.openxmlformats.org/officeDocument/2006/relationships/font" Target="fonts/MPLUSRounded1c-regular.fntdata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slide" Target="slides/slide47.xml"/><Relationship Id="rId52" Type="http://schemas.openxmlformats.org/officeDocument/2006/relationships/slide" Target="slides/slide46.xml"/><Relationship Id="rId11" Type="http://schemas.openxmlformats.org/officeDocument/2006/relationships/slide" Target="slides/slide5.xml"/><Relationship Id="rId55" Type="http://schemas.openxmlformats.org/officeDocument/2006/relationships/slide" Target="slides/slide49.xml"/><Relationship Id="rId10" Type="http://schemas.openxmlformats.org/officeDocument/2006/relationships/slide" Target="slides/slide4.xml"/><Relationship Id="rId54" Type="http://schemas.openxmlformats.org/officeDocument/2006/relationships/slide" Target="slides/slide48.xml"/><Relationship Id="rId13" Type="http://schemas.openxmlformats.org/officeDocument/2006/relationships/slide" Target="slides/slide7.xml"/><Relationship Id="rId57" Type="http://schemas.openxmlformats.org/officeDocument/2006/relationships/slide" Target="slides/slide51.xml"/><Relationship Id="rId12" Type="http://schemas.openxmlformats.org/officeDocument/2006/relationships/slide" Target="slides/slide6.xml"/><Relationship Id="rId56" Type="http://schemas.openxmlformats.org/officeDocument/2006/relationships/slide" Target="slides/slide50.xml"/><Relationship Id="rId15" Type="http://schemas.openxmlformats.org/officeDocument/2006/relationships/slide" Target="slides/slide9.xml"/><Relationship Id="rId59" Type="http://schemas.openxmlformats.org/officeDocument/2006/relationships/slide" Target="slides/slide53.xml"/><Relationship Id="rId14" Type="http://schemas.openxmlformats.org/officeDocument/2006/relationships/slide" Target="slides/slide8.xml"/><Relationship Id="rId58" Type="http://schemas.openxmlformats.org/officeDocument/2006/relationships/slide" Target="slides/slide5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8ac9789cc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8ac9789cc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318b76c010f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318b76c010f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18b76c010f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18b76c010f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318b76c010f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318b76c010f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318b76c010f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318b76c010f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318b76c010f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318b76c010f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318b76c010f_0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318b76c010f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318b76c010f_0_1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318b76c010f_0_1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318b76c010f_0_1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318b76c010f_0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318b76c010f_0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318b76c010f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318b76c010f_0_1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318b76c010f_0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039b7d7636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3039b7d7636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318b76c010f_0_1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318b76c010f_0_1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318b76c010f_0_1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9" name="Google Shape;359;g318b76c010f_0_1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318b76c010f_0_2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Google Shape;373;g318b76c010f_0_2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318b76c010f_0_2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" name="Google Shape;387;g318b76c010f_0_2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318b76c010f_0_2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Google Shape;401;g318b76c010f_0_2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g318b76c010f_0_2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5" name="Google Shape;415;g318b76c010f_0_2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318b76c010f_0_2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" name="Google Shape;427;g318b76c010f_0_2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3194127c37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Google Shape;439;g3194127c37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g3194127c379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7" name="Google Shape;457;g3194127c379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g3194127c379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0" name="Google Shape;470;g3194127c379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135b958bd7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3135b958bd7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3194127c379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3194127c379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3194127c379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Google Shape;498;g3194127c379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3194127c379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3194127c379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g3194127c379_0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5" name="Google Shape;525;g3194127c379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6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g3194127c379_0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8" name="Google Shape;538;g3194127c379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3194127c379_0_2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1" name="Google Shape;551;g3194127c379_0_2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g3194127c379_0_2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4" name="Google Shape;564;g3194127c379_0_2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g3194127c379_0_2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7" name="Google Shape;577;g3194127c379_0_2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g31963ec1d94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1" name="Google Shape;591;g31963ec1d94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2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g31963ec1d94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4" name="Google Shape;604;g31963ec1d94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184e436e44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3184e436e4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5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g31963ec1d94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7" name="Google Shape;617;g31963ec1d94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8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Google Shape;629;g31963ec1d94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0" name="Google Shape;630;g31963ec1d94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g31963ec1d94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3" name="Google Shape;643;g31963ec1d94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4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655;g31963ec1d94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6" name="Google Shape;656;g31963ec1d94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g3199d5b095b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2" name="Google Shape;672;g3199d5b095b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3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g3199d5b095b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5" name="Google Shape;685;g3199d5b095b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6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g3199d5b095b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8" name="Google Shape;698;g3199d5b095b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9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Google Shape;710;g3199d5b095b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1" name="Google Shape;711;g3199d5b095b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2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g3199d5b095b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4" name="Google Shape;724;g3199d5b095b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5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g3199d5b095b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7" name="Google Shape;737;g3199d5b095b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184e436e44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3184e436e44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8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g3210104d44b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0" name="Google Shape;750;g3210104d44b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Google Shape;762;g3199d5b095b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3" name="Google Shape;763;g3199d5b095b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5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g3199d5b095b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7" name="Google Shape;777;g3199d5b095b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5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Google Shape;786;g31f5fe6300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7" name="Google Shape;787;g31f5fe6300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18b76c010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318b76c010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18b76c010f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318b76c010f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18b76c010f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318b76c010f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318b76c010f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318b76c010f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 algn="ctr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 algn="ctr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957038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431800" lvl="0" marL="45720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957038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M PLUS Rounded 1c"/>
              <a:buChar char="●"/>
              <a:defRPr sz="32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1pPr>
            <a:lvl2pPr indent="-4064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 PLUS Rounded 1c"/>
              <a:buChar char="○"/>
              <a:defRPr sz="2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2pPr>
            <a:lvl3pPr indent="-3810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M PLUS Rounded 1c"/>
              <a:buChar char="■"/>
              <a:defRPr sz="24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3pPr>
            <a:lvl4pPr indent="-3683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M PLUS Rounded 1c"/>
              <a:buChar char="●"/>
              <a:defRPr sz="22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4pPr>
            <a:lvl5pPr indent="-3556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 PLUS Rounded 1c"/>
              <a:buChar char="○"/>
              <a:defRPr sz="20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5pPr>
            <a:lvl6pPr indent="-3429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 PLUS Rounded 1c"/>
              <a:buChar char="■"/>
              <a:defRPr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6pPr>
            <a:lvl7pPr indent="-3302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 PLUS Rounded 1c"/>
              <a:buChar char="●"/>
              <a:defRPr sz="16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 PLUS Rounded 1c"/>
              <a:buChar char="○"/>
              <a:defRPr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 PLUS Rounded 1c"/>
              <a:buChar char="■"/>
              <a:defRPr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8.png"/><Relationship Id="rId4" Type="http://schemas.openxmlformats.org/officeDocument/2006/relationships/image" Target="../media/image5.png"/><Relationship Id="rId5" Type="http://schemas.openxmlformats.org/officeDocument/2006/relationships/image" Target="../media/image10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9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9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9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9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9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9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9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9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7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7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7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7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15.png"/><Relationship Id="rId4" Type="http://schemas.openxmlformats.org/officeDocument/2006/relationships/image" Target="../media/image5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15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15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15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15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15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1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15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14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13.png"/><Relationship Id="rId4" Type="http://schemas.openxmlformats.org/officeDocument/2006/relationships/image" Target="../media/image5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3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１年</a:t>
            </a:r>
            <a:r>
              <a:rPr lang="ja"/>
              <a:t>ＬＣ情報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後期⑦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多重ループ</a:t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1119300" y="3626725"/>
            <a:ext cx="6905400" cy="12930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今回の授業の.ipynbファイルをダウンロードし、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Googleコラボにアップロードしましょう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（手順は第１回か第２回のスライド参照）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2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7.1 多重ループ</a:t>
            </a:r>
            <a:endParaRPr/>
          </a:p>
        </p:txBody>
      </p:sp>
      <p:sp>
        <p:nvSpPr>
          <p:cNvPr id="208" name="Google Shape;208;p22"/>
          <p:cNvSpPr txBox="1"/>
          <p:nvPr/>
        </p:nvSpPr>
        <p:spPr>
          <a:xfrm>
            <a:off x="223525" y="966575"/>
            <a:ext cx="5447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例１　１から５までの整数について、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　　　２数の和を全て表示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209" name="Google Shape;209;p22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1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210" name="Google Shape;21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500" y="1825475"/>
            <a:ext cx="4936100" cy="1326100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22"/>
          <p:cNvSpPr/>
          <p:nvPr/>
        </p:nvSpPr>
        <p:spPr>
          <a:xfrm>
            <a:off x="6672325" y="1438925"/>
            <a:ext cx="23130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12" name="Google Shape;212;p22"/>
          <p:cNvSpPr txBox="1"/>
          <p:nvPr/>
        </p:nvSpPr>
        <p:spPr>
          <a:xfrm>
            <a:off x="6140813" y="793450"/>
            <a:ext cx="2555400" cy="534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(i+1)+(j+1)の値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13" name="Google Shape;213;p22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14" name="Google Shape;214;p22"/>
          <p:cNvSpPr/>
          <p:nvPr/>
        </p:nvSpPr>
        <p:spPr>
          <a:xfrm>
            <a:off x="138839" y="2174889"/>
            <a:ext cx="2964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15" name="Google Shape;215;p22"/>
          <p:cNvSpPr txBox="1"/>
          <p:nvPr/>
        </p:nvSpPr>
        <p:spPr>
          <a:xfrm>
            <a:off x="53340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16" name="Google Shape;216;p22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3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7.1 多重ループ</a:t>
            </a:r>
            <a:endParaRPr/>
          </a:p>
        </p:txBody>
      </p:sp>
      <p:sp>
        <p:nvSpPr>
          <p:cNvPr id="222" name="Google Shape;222;p23"/>
          <p:cNvSpPr txBox="1"/>
          <p:nvPr/>
        </p:nvSpPr>
        <p:spPr>
          <a:xfrm>
            <a:off x="223525" y="966575"/>
            <a:ext cx="5447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例１　１から５までの整数について、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　　　２数の和を全て表示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223" name="Google Shape;223;p23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1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rgbClr val="9900FF"/>
                          </a:solidFill>
                        </a:rPr>
                        <a:t>3</a:t>
                      </a:r>
                      <a:endParaRPr sz="1800">
                        <a:solidFill>
                          <a:srgbClr val="9900FF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224" name="Google Shape;22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500" y="1825475"/>
            <a:ext cx="4936100" cy="132610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23"/>
          <p:cNvSpPr/>
          <p:nvPr/>
        </p:nvSpPr>
        <p:spPr>
          <a:xfrm>
            <a:off x="6672325" y="1438925"/>
            <a:ext cx="23130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6" name="Google Shape;226;p23"/>
          <p:cNvSpPr txBox="1"/>
          <p:nvPr/>
        </p:nvSpPr>
        <p:spPr>
          <a:xfrm>
            <a:off x="6140813" y="793450"/>
            <a:ext cx="2555400" cy="534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(i+1)+(j+1)の値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7" name="Google Shape;227;p23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8" name="Google Shape;228;p23"/>
          <p:cNvSpPr/>
          <p:nvPr/>
        </p:nvSpPr>
        <p:spPr>
          <a:xfrm>
            <a:off x="138839" y="2497125"/>
            <a:ext cx="2964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9" name="Google Shape;229;p23"/>
          <p:cNvSpPr txBox="1"/>
          <p:nvPr/>
        </p:nvSpPr>
        <p:spPr>
          <a:xfrm>
            <a:off x="53340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30" name="Google Shape;230;p23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4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7.1 多重ループ</a:t>
            </a:r>
            <a:endParaRPr/>
          </a:p>
        </p:txBody>
      </p:sp>
      <p:sp>
        <p:nvSpPr>
          <p:cNvPr id="236" name="Google Shape;236;p24"/>
          <p:cNvSpPr txBox="1"/>
          <p:nvPr/>
        </p:nvSpPr>
        <p:spPr>
          <a:xfrm>
            <a:off x="223525" y="966575"/>
            <a:ext cx="5447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例１　１から５までの整数について、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　　　２数の和を全て表示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237" name="Google Shape;237;p24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2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238" name="Google Shape;23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500" y="1825475"/>
            <a:ext cx="4936100" cy="1326100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24"/>
          <p:cNvSpPr/>
          <p:nvPr/>
        </p:nvSpPr>
        <p:spPr>
          <a:xfrm>
            <a:off x="6672325" y="1438925"/>
            <a:ext cx="23130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40" name="Google Shape;240;p24"/>
          <p:cNvSpPr txBox="1"/>
          <p:nvPr/>
        </p:nvSpPr>
        <p:spPr>
          <a:xfrm>
            <a:off x="6140813" y="793450"/>
            <a:ext cx="2555400" cy="534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(i+1)+(j+1)の値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41" name="Google Shape;241;p24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42" name="Google Shape;242;p24"/>
          <p:cNvSpPr/>
          <p:nvPr/>
        </p:nvSpPr>
        <p:spPr>
          <a:xfrm>
            <a:off x="138839" y="2174889"/>
            <a:ext cx="2964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43" name="Google Shape;243;p24"/>
          <p:cNvSpPr txBox="1"/>
          <p:nvPr/>
        </p:nvSpPr>
        <p:spPr>
          <a:xfrm>
            <a:off x="53340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44" name="Google Shape;244;p24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5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7.1 多重ループ</a:t>
            </a:r>
            <a:endParaRPr/>
          </a:p>
        </p:txBody>
      </p:sp>
      <p:sp>
        <p:nvSpPr>
          <p:cNvPr id="250" name="Google Shape;250;p25"/>
          <p:cNvSpPr txBox="1"/>
          <p:nvPr/>
        </p:nvSpPr>
        <p:spPr>
          <a:xfrm>
            <a:off x="223525" y="966575"/>
            <a:ext cx="5447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例１　１から５までの整数について、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　　　２数の和を全て表示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251" name="Google Shape;251;p25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2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rgbClr val="9900FF"/>
                          </a:solidFill>
                        </a:rPr>
                        <a:t>4</a:t>
                      </a:r>
                      <a:endParaRPr sz="1800">
                        <a:solidFill>
                          <a:srgbClr val="9900FF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252" name="Google Shape;25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500" y="1825475"/>
            <a:ext cx="4936100" cy="1326100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25"/>
          <p:cNvSpPr/>
          <p:nvPr/>
        </p:nvSpPr>
        <p:spPr>
          <a:xfrm>
            <a:off x="6672325" y="1438925"/>
            <a:ext cx="23130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54" name="Google Shape;254;p25"/>
          <p:cNvSpPr txBox="1"/>
          <p:nvPr/>
        </p:nvSpPr>
        <p:spPr>
          <a:xfrm>
            <a:off x="6140813" y="793450"/>
            <a:ext cx="2555400" cy="534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(i+1)+(j+1)の値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55" name="Google Shape;255;p25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56" name="Google Shape;256;p25"/>
          <p:cNvSpPr/>
          <p:nvPr/>
        </p:nvSpPr>
        <p:spPr>
          <a:xfrm>
            <a:off x="138839" y="2497125"/>
            <a:ext cx="2964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57" name="Google Shape;257;p25"/>
          <p:cNvSpPr txBox="1"/>
          <p:nvPr/>
        </p:nvSpPr>
        <p:spPr>
          <a:xfrm>
            <a:off x="53340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58" name="Google Shape;258;p25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6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7.1 多重ループ</a:t>
            </a:r>
            <a:endParaRPr/>
          </a:p>
        </p:txBody>
      </p:sp>
      <p:sp>
        <p:nvSpPr>
          <p:cNvPr id="264" name="Google Shape;264;p26"/>
          <p:cNvSpPr txBox="1"/>
          <p:nvPr/>
        </p:nvSpPr>
        <p:spPr>
          <a:xfrm>
            <a:off x="223525" y="966575"/>
            <a:ext cx="5447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例１　１から５までの整数について、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　　　２数の和を全て表示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265" name="Google Shape;265;p26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3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266" name="Google Shape;26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500" y="1825475"/>
            <a:ext cx="4936100" cy="1326100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26"/>
          <p:cNvSpPr/>
          <p:nvPr/>
        </p:nvSpPr>
        <p:spPr>
          <a:xfrm>
            <a:off x="6672325" y="1438925"/>
            <a:ext cx="23130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68" name="Google Shape;268;p26"/>
          <p:cNvSpPr txBox="1"/>
          <p:nvPr/>
        </p:nvSpPr>
        <p:spPr>
          <a:xfrm>
            <a:off x="6140813" y="793450"/>
            <a:ext cx="2555400" cy="534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(i+1)+(j+1)の値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69" name="Google Shape;269;p26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70" name="Google Shape;270;p26"/>
          <p:cNvSpPr/>
          <p:nvPr/>
        </p:nvSpPr>
        <p:spPr>
          <a:xfrm>
            <a:off x="138839" y="2174889"/>
            <a:ext cx="2964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71" name="Google Shape;271;p26"/>
          <p:cNvSpPr txBox="1"/>
          <p:nvPr/>
        </p:nvSpPr>
        <p:spPr>
          <a:xfrm>
            <a:off x="53340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72" name="Google Shape;272;p26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27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7.1 多重ループ</a:t>
            </a:r>
            <a:endParaRPr/>
          </a:p>
        </p:txBody>
      </p:sp>
      <p:sp>
        <p:nvSpPr>
          <p:cNvPr id="278" name="Google Shape;278;p27"/>
          <p:cNvSpPr txBox="1"/>
          <p:nvPr/>
        </p:nvSpPr>
        <p:spPr>
          <a:xfrm>
            <a:off x="223525" y="966575"/>
            <a:ext cx="5447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例１　１から５までの整数について、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　　　２数の和を全て表示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279" name="Google Shape;279;p27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3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rgbClr val="9900FF"/>
                          </a:solidFill>
                        </a:rPr>
                        <a:t>5</a:t>
                      </a:r>
                      <a:endParaRPr sz="1800">
                        <a:solidFill>
                          <a:srgbClr val="9900FF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280" name="Google Shape;28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500" y="1825475"/>
            <a:ext cx="4936100" cy="1326100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27"/>
          <p:cNvSpPr/>
          <p:nvPr/>
        </p:nvSpPr>
        <p:spPr>
          <a:xfrm>
            <a:off x="6672325" y="1438925"/>
            <a:ext cx="23130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82" name="Google Shape;282;p27"/>
          <p:cNvSpPr txBox="1"/>
          <p:nvPr/>
        </p:nvSpPr>
        <p:spPr>
          <a:xfrm>
            <a:off x="6140813" y="793450"/>
            <a:ext cx="2555400" cy="534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(i+1)+(j+1)の値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83" name="Google Shape;283;p27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84" name="Google Shape;284;p27"/>
          <p:cNvSpPr/>
          <p:nvPr/>
        </p:nvSpPr>
        <p:spPr>
          <a:xfrm>
            <a:off x="138839" y="2497125"/>
            <a:ext cx="2964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85" name="Google Shape;285;p27"/>
          <p:cNvSpPr txBox="1"/>
          <p:nvPr/>
        </p:nvSpPr>
        <p:spPr>
          <a:xfrm>
            <a:off x="53340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86" name="Google Shape;286;p27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28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7.1 多重ループ</a:t>
            </a:r>
            <a:endParaRPr/>
          </a:p>
        </p:txBody>
      </p:sp>
      <p:sp>
        <p:nvSpPr>
          <p:cNvPr id="292" name="Google Shape;292;p28"/>
          <p:cNvSpPr txBox="1"/>
          <p:nvPr/>
        </p:nvSpPr>
        <p:spPr>
          <a:xfrm>
            <a:off x="223525" y="966575"/>
            <a:ext cx="5447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例１　１から５までの整数について、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　　　２数の和を全て表示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293" name="Google Shape;293;p28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4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5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294" name="Google Shape;29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500" y="1825475"/>
            <a:ext cx="4936100" cy="1326100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28"/>
          <p:cNvSpPr/>
          <p:nvPr/>
        </p:nvSpPr>
        <p:spPr>
          <a:xfrm>
            <a:off x="6672325" y="1438925"/>
            <a:ext cx="23130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96" name="Google Shape;296;p28"/>
          <p:cNvSpPr txBox="1"/>
          <p:nvPr/>
        </p:nvSpPr>
        <p:spPr>
          <a:xfrm>
            <a:off x="6140813" y="793450"/>
            <a:ext cx="2555400" cy="534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(i+1)+(j+1)の値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97" name="Google Shape;297;p28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98" name="Google Shape;298;p28"/>
          <p:cNvSpPr/>
          <p:nvPr/>
        </p:nvSpPr>
        <p:spPr>
          <a:xfrm>
            <a:off x="138839" y="2174889"/>
            <a:ext cx="2964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99" name="Google Shape;299;p28"/>
          <p:cNvSpPr txBox="1"/>
          <p:nvPr/>
        </p:nvSpPr>
        <p:spPr>
          <a:xfrm>
            <a:off x="53340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00" name="Google Shape;300;p28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9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7.1 多重ループ</a:t>
            </a:r>
            <a:endParaRPr/>
          </a:p>
        </p:txBody>
      </p:sp>
      <p:sp>
        <p:nvSpPr>
          <p:cNvPr id="306" name="Google Shape;306;p29"/>
          <p:cNvSpPr txBox="1"/>
          <p:nvPr/>
        </p:nvSpPr>
        <p:spPr>
          <a:xfrm>
            <a:off x="223525" y="966575"/>
            <a:ext cx="5447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例１　１から５までの整数について、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　　　２数の和を全て表示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307" name="Google Shape;307;p29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4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5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rgbClr val="9900FF"/>
                          </a:solidFill>
                        </a:rPr>
                        <a:t>6</a:t>
                      </a:r>
                      <a:endParaRPr sz="1800">
                        <a:solidFill>
                          <a:srgbClr val="9900FF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308" name="Google Shape;308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500" y="1825475"/>
            <a:ext cx="4936100" cy="1326100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p29"/>
          <p:cNvSpPr/>
          <p:nvPr/>
        </p:nvSpPr>
        <p:spPr>
          <a:xfrm>
            <a:off x="6672325" y="1438925"/>
            <a:ext cx="23130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10" name="Google Shape;310;p29"/>
          <p:cNvSpPr txBox="1"/>
          <p:nvPr/>
        </p:nvSpPr>
        <p:spPr>
          <a:xfrm>
            <a:off x="6140813" y="793450"/>
            <a:ext cx="2555400" cy="534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(i+1)+(j+1)の値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11" name="Google Shape;311;p29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12" name="Google Shape;312;p29"/>
          <p:cNvSpPr/>
          <p:nvPr/>
        </p:nvSpPr>
        <p:spPr>
          <a:xfrm>
            <a:off x="138839" y="2497125"/>
            <a:ext cx="2964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13" name="Google Shape;313;p29"/>
          <p:cNvSpPr txBox="1"/>
          <p:nvPr/>
        </p:nvSpPr>
        <p:spPr>
          <a:xfrm>
            <a:off x="53340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14" name="Google Shape;314;p29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30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7.1 多重ループ</a:t>
            </a:r>
            <a:endParaRPr/>
          </a:p>
        </p:txBody>
      </p:sp>
      <p:sp>
        <p:nvSpPr>
          <p:cNvPr id="320" name="Google Shape;320;p30"/>
          <p:cNvSpPr txBox="1"/>
          <p:nvPr/>
        </p:nvSpPr>
        <p:spPr>
          <a:xfrm>
            <a:off x="223525" y="966575"/>
            <a:ext cx="5447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例１　１から５までの整数について、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　　　２数の和を全て表示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321" name="Google Shape;321;p30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4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5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6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322" name="Google Shape;32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500" y="1825475"/>
            <a:ext cx="4936100" cy="1326100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Google Shape;323;p30"/>
          <p:cNvSpPr/>
          <p:nvPr/>
        </p:nvSpPr>
        <p:spPr>
          <a:xfrm>
            <a:off x="6672325" y="1438925"/>
            <a:ext cx="23130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24" name="Google Shape;324;p30"/>
          <p:cNvSpPr txBox="1"/>
          <p:nvPr/>
        </p:nvSpPr>
        <p:spPr>
          <a:xfrm>
            <a:off x="6140813" y="793450"/>
            <a:ext cx="2555400" cy="534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(i+1)+(j+1)の値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25" name="Google Shape;325;p30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26" name="Google Shape;326;p30"/>
          <p:cNvSpPr/>
          <p:nvPr/>
        </p:nvSpPr>
        <p:spPr>
          <a:xfrm>
            <a:off x="138839" y="2174889"/>
            <a:ext cx="2964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27" name="Google Shape;327;p30"/>
          <p:cNvSpPr txBox="1"/>
          <p:nvPr/>
        </p:nvSpPr>
        <p:spPr>
          <a:xfrm>
            <a:off x="53340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28" name="Google Shape;328;p30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31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7.1 多重ループ</a:t>
            </a:r>
            <a:endParaRPr/>
          </a:p>
        </p:txBody>
      </p:sp>
      <p:sp>
        <p:nvSpPr>
          <p:cNvPr id="334" name="Google Shape;334;p31"/>
          <p:cNvSpPr txBox="1"/>
          <p:nvPr/>
        </p:nvSpPr>
        <p:spPr>
          <a:xfrm>
            <a:off x="223525" y="966575"/>
            <a:ext cx="5447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例１　１から５までの整数について、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　　　２数の和を全て表示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335" name="Google Shape;335;p31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4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5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6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336" name="Google Shape;33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500" y="1825475"/>
            <a:ext cx="4936100" cy="1326100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Google Shape;337;p31"/>
          <p:cNvSpPr/>
          <p:nvPr/>
        </p:nvSpPr>
        <p:spPr>
          <a:xfrm>
            <a:off x="6672325" y="1438925"/>
            <a:ext cx="23130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38" name="Google Shape;338;p31"/>
          <p:cNvSpPr txBox="1"/>
          <p:nvPr/>
        </p:nvSpPr>
        <p:spPr>
          <a:xfrm>
            <a:off x="6140813" y="793450"/>
            <a:ext cx="2555400" cy="534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(i+1)+(j+1)の値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39" name="Google Shape;339;p31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40" name="Google Shape;340;p31"/>
          <p:cNvSpPr/>
          <p:nvPr/>
        </p:nvSpPr>
        <p:spPr>
          <a:xfrm>
            <a:off x="138839" y="2855164"/>
            <a:ext cx="2964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41" name="Google Shape;341;p31"/>
          <p:cNvSpPr txBox="1"/>
          <p:nvPr/>
        </p:nvSpPr>
        <p:spPr>
          <a:xfrm>
            <a:off x="53340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42" name="Google Shape;342;p31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前回の復習（forを使った繰り返し）</a:t>
            </a:r>
            <a:endParaRPr/>
          </a:p>
        </p:txBody>
      </p:sp>
      <p:sp>
        <p:nvSpPr>
          <p:cNvPr id="62" name="Google Shape;62;p14"/>
          <p:cNvSpPr txBox="1"/>
          <p:nvPr/>
        </p:nvSpPr>
        <p:spPr>
          <a:xfrm>
            <a:off x="223525" y="966575"/>
            <a:ext cx="5747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復習１：１から５までの数字を表示する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3" name="Google Shape;63;p14"/>
          <p:cNvSpPr/>
          <p:nvPr/>
        </p:nvSpPr>
        <p:spPr>
          <a:xfrm>
            <a:off x="6065325" y="1984575"/>
            <a:ext cx="2406100" cy="749725"/>
          </a:xfrm>
          <a:prstGeom prst="flowChartDecision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i </a:t>
            </a: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の値は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5</a:t>
            </a: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未満か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6318125" y="138512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i 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に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0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5" name="Google Shape;65;p14"/>
          <p:cNvSpPr/>
          <p:nvPr/>
        </p:nvSpPr>
        <p:spPr>
          <a:xfrm>
            <a:off x="6318125" y="2950050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print()の処理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6" name="Google Shape;66;p14"/>
          <p:cNvSpPr/>
          <p:nvPr/>
        </p:nvSpPr>
        <p:spPr>
          <a:xfrm>
            <a:off x="6318125" y="3549500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i 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を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１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増やす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67" name="Google Shape;67;p14"/>
          <p:cNvCxnSpPr>
            <a:stCxn id="63" idx="2"/>
            <a:endCxn id="65" idx="0"/>
          </p:cNvCxnSpPr>
          <p:nvPr/>
        </p:nvCxnSpPr>
        <p:spPr>
          <a:xfrm>
            <a:off x="7268375" y="273430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8" name="Google Shape;68;p14"/>
          <p:cNvCxnSpPr>
            <a:stCxn id="65" idx="2"/>
            <a:endCxn id="66" idx="0"/>
          </p:cNvCxnSpPr>
          <p:nvPr/>
        </p:nvCxnSpPr>
        <p:spPr>
          <a:xfrm>
            <a:off x="7268375" y="33337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9" name="Google Shape;69;p14"/>
          <p:cNvCxnSpPr>
            <a:stCxn id="64" idx="2"/>
            <a:endCxn id="63" idx="0"/>
          </p:cNvCxnSpPr>
          <p:nvPr/>
        </p:nvCxnSpPr>
        <p:spPr>
          <a:xfrm>
            <a:off x="7268375" y="1768825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0" name="Google Shape;70;p14"/>
          <p:cNvCxnSpPr/>
          <p:nvPr/>
        </p:nvCxnSpPr>
        <p:spPr>
          <a:xfrm>
            <a:off x="7268375" y="1159854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1" name="Google Shape;71;p14"/>
          <p:cNvCxnSpPr>
            <a:stCxn id="66" idx="1"/>
            <a:endCxn id="63" idx="1"/>
          </p:cNvCxnSpPr>
          <p:nvPr/>
        </p:nvCxnSpPr>
        <p:spPr>
          <a:xfrm rot="10800000">
            <a:off x="6065225" y="2359550"/>
            <a:ext cx="252900" cy="1381800"/>
          </a:xfrm>
          <a:prstGeom prst="bentConnector3">
            <a:avLst>
              <a:gd fmla="val 194118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2" name="Google Shape;72;p14"/>
          <p:cNvSpPr txBox="1"/>
          <p:nvPr/>
        </p:nvSpPr>
        <p:spPr>
          <a:xfrm>
            <a:off x="7340075" y="2586604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73" name="Google Shape;73;p14"/>
          <p:cNvCxnSpPr>
            <a:stCxn id="63" idx="3"/>
          </p:cNvCxnSpPr>
          <p:nvPr/>
        </p:nvCxnSpPr>
        <p:spPr>
          <a:xfrm>
            <a:off x="8471425" y="2359438"/>
            <a:ext cx="272700" cy="17247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4" name="Google Shape;74;p14"/>
          <p:cNvCxnSpPr/>
          <p:nvPr/>
        </p:nvCxnSpPr>
        <p:spPr>
          <a:xfrm rot="10800000">
            <a:off x="7261929" y="4084100"/>
            <a:ext cx="14646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5" name="Google Shape;75;p14"/>
          <p:cNvCxnSpPr/>
          <p:nvPr/>
        </p:nvCxnSpPr>
        <p:spPr>
          <a:xfrm>
            <a:off x="7268375" y="40727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6" name="Google Shape;76;p14"/>
          <p:cNvSpPr txBox="1"/>
          <p:nvPr/>
        </p:nvSpPr>
        <p:spPr>
          <a:xfrm>
            <a:off x="8371025" y="1957841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5903400" y="4456500"/>
            <a:ext cx="3136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赤枠</a:t>
            </a: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がfor文に対応する部分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8" name="Google Shape;78;p14"/>
          <p:cNvSpPr txBox="1"/>
          <p:nvPr/>
        </p:nvSpPr>
        <p:spPr>
          <a:xfrm>
            <a:off x="478400" y="2571750"/>
            <a:ext cx="5135100" cy="16623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☆ range( ) 内の数字の意味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・( ) 内の</a:t>
            </a:r>
            <a:r>
              <a:rPr lang="ja" sz="2400" u="sng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数字が１つだけ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のときは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「何回繰り返すか」を示す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・i の値は</a:t>
            </a:r>
            <a:r>
              <a:rPr lang="ja" sz="2400" u="sng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0から始まる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ので注意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79" name="Google Shape;7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400" y="1571053"/>
            <a:ext cx="2951067" cy="749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32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7.1 多重ループ</a:t>
            </a:r>
            <a:endParaRPr/>
          </a:p>
        </p:txBody>
      </p:sp>
      <p:sp>
        <p:nvSpPr>
          <p:cNvPr id="348" name="Google Shape;348;p32"/>
          <p:cNvSpPr txBox="1"/>
          <p:nvPr/>
        </p:nvSpPr>
        <p:spPr>
          <a:xfrm>
            <a:off x="223525" y="966575"/>
            <a:ext cx="5447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例１　１から５までの整数について、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　　　２数の和を全て表示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349" name="Google Shape;349;p32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4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5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6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1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350" name="Google Shape;350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500" y="1825475"/>
            <a:ext cx="4936100" cy="1326100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32"/>
          <p:cNvSpPr/>
          <p:nvPr/>
        </p:nvSpPr>
        <p:spPr>
          <a:xfrm>
            <a:off x="6672325" y="1438925"/>
            <a:ext cx="23130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52" name="Google Shape;352;p32"/>
          <p:cNvSpPr txBox="1"/>
          <p:nvPr/>
        </p:nvSpPr>
        <p:spPr>
          <a:xfrm>
            <a:off x="6140813" y="793450"/>
            <a:ext cx="2555400" cy="534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(i+1)+(j+1)の値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53" name="Google Shape;353;p32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54" name="Google Shape;354;p32"/>
          <p:cNvSpPr/>
          <p:nvPr/>
        </p:nvSpPr>
        <p:spPr>
          <a:xfrm>
            <a:off x="138839" y="1846189"/>
            <a:ext cx="2964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55" name="Google Shape;355;p32"/>
          <p:cNvSpPr txBox="1"/>
          <p:nvPr/>
        </p:nvSpPr>
        <p:spPr>
          <a:xfrm>
            <a:off x="53340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56" name="Google Shape;356;p32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33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7.1 多重ループ</a:t>
            </a:r>
            <a:endParaRPr/>
          </a:p>
        </p:txBody>
      </p:sp>
      <p:sp>
        <p:nvSpPr>
          <p:cNvPr id="362" name="Google Shape;362;p33"/>
          <p:cNvSpPr txBox="1"/>
          <p:nvPr/>
        </p:nvSpPr>
        <p:spPr>
          <a:xfrm>
            <a:off x="223525" y="966575"/>
            <a:ext cx="5447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例１　１から５までの整数について、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　　　２数の和を全て表示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363" name="Google Shape;363;p33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4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5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6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1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364" name="Google Shape;364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500" y="1825475"/>
            <a:ext cx="4936100" cy="1326100"/>
          </a:xfrm>
          <a:prstGeom prst="rect">
            <a:avLst/>
          </a:prstGeom>
          <a:noFill/>
          <a:ln>
            <a:noFill/>
          </a:ln>
        </p:spPr>
      </p:pic>
      <p:sp>
        <p:nvSpPr>
          <p:cNvPr id="365" name="Google Shape;365;p33"/>
          <p:cNvSpPr/>
          <p:nvPr/>
        </p:nvSpPr>
        <p:spPr>
          <a:xfrm>
            <a:off x="6672325" y="1438925"/>
            <a:ext cx="23130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66" name="Google Shape;366;p33"/>
          <p:cNvSpPr txBox="1"/>
          <p:nvPr/>
        </p:nvSpPr>
        <p:spPr>
          <a:xfrm>
            <a:off x="6140813" y="793450"/>
            <a:ext cx="2555400" cy="534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(i+1)+(j+1)の値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67" name="Google Shape;367;p33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68" name="Google Shape;368;p33"/>
          <p:cNvSpPr/>
          <p:nvPr/>
        </p:nvSpPr>
        <p:spPr>
          <a:xfrm>
            <a:off x="138839" y="2174889"/>
            <a:ext cx="2964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69" name="Google Shape;369;p33"/>
          <p:cNvSpPr txBox="1"/>
          <p:nvPr/>
        </p:nvSpPr>
        <p:spPr>
          <a:xfrm>
            <a:off x="53340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70" name="Google Shape;370;p33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4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7.1 多重ループ</a:t>
            </a:r>
            <a:endParaRPr/>
          </a:p>
        </p:txBody>
      </p:sp>
      <p:sp>
        <p:nvSpPr>
          <p:cNvPr id="376" name="Google Shape;376;p34"/>
          <p:cNvSpPr txBox="1"/>
          <p:nvPr/>
        </p:nvSpPr>
        <p:spPr>
          <a:xfrm>
            <a:off x="223525" y="966575"/>
            <a:ext cx="5447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例１　１から５までの整数について、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　　　２数の和を全て表示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377" name="Google Shape;377;p34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4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5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6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1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rgbClr val="9900FF"/>
                          </a:solidFill>
                        </a:rPr>
                        <a:t>3</a:t>
                      </a:r>
                      <a:endParaRPr sz="1800">
                        <a:solidFill>
                          <a:srgbClr val="9900FF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378" name="Google Shape;378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500" y="1825475"/>
            <a:ext cx="4936100" cy="1326100"/>
          </a:xfrm>
          <a:prstGeom prst="rect">
            <a:avLst/>
          </a:prstGeom>
          <a:noFill/>
          <a:ln>
            <a:noFill/>
          </a:ln>
        </p:spPr>
      </p:pic>
      <p:sp>
        <p:nvSpPr>
          <p:cNvPr id="379" name="Google Shape;379;p34"/>
          <p:cNvSpPr/>
          <p:nvPr/>
        </p:nvSpPr>
        <p:spPr>
          <a:xfrm>
            <a:off x="6672325" y="1438925"/>
            <a:ext cx="23130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80" name="Google Shape;380;p34"/>
          <p:cNvSpPr txBox="1"/>
          <p:nvPr/>
        </p:nvSpPr>
        <p:spPr>
          <a:xfrm>
            <a:off x="6140813" y="793450"/>
            <a:ext cx="2555400" cy="534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(i+1)+(j+1)の値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81" name="Google Shape;381;p34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82" name="Google Shape;382;p34"/>
          <p:cNvSpPr/>
          <p:nvPr/>
        </p:nvSpPr>
        <p:spPr>
          <a:xfrm>
            <a:off x="138839" y="2497125"/>
            <a:ext cx="2964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83" name="Google Shape;383;p34"/>
          <p:cNvSpPr txBox="1"/>
          <p:nvPr/>
        </p:nvSpPr>
        <p:spPr>
          <a:xfrm>
            <a:off x="53340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84" name="Google Shape;384;p34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35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7.1 多重ループ</a:t>
            </a:r>
            <a:endParaRPr/>
          </a:p>
        </p:txBody>
      </p:sp>
      <p:sp>
        <p:nvSpPr>
          <p:cNvPr id="390" name="Google Shape;390;p35"/>
          <p:cNvSpPr txBox="1"/>
          <p:nvPr/>
        </p:nvSpPr>
        <p:spPr>
          <a:xfrm>
            <a:off x="223525" y="966575"/>
            <a:ext cx="5447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例１　１から５までの整数について、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　　　２数の和を全て表示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391" name="Google Shape;391;p35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1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4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5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6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1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392" name="Google Shape;392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500" y="1825475"/>
            <a:ext cx="4936100" cy="1326100"/>
          </a:xfrm>
          <a:prstGeom prst="rect">
            <a:avLst/>
          </a:prstGeom>
          <a:noFill/>
          <a:ln>
            <a:noFill/>
          </a:ln>
        </p:spPr>
      </p:pic>
      <p:sp>
        <p:nvSpPr>
          <p:cNvPr id="393" name="Google Shape;393;p35"/>
          <p:cNvSpPr/>
          <p:nvPr/>
        </p:nvSpPr>
        <p:spPr>
          <a:xfrm>
            <a:off x="6672325" y="1438925"/>
            <a:ext cx="23130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94" name="Google Shape;394;p35"/>
          <p:cNvSpPr txBox="1"/>
          <p:nvPr/>
        </p:nvSpPr>
        <p:spPr>
          <a:xfrm>
            <a:off x="6140813" y="793450"/>
            <a:ext cx="2555400" cy="534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(i+1)+(j+1)の値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95" name="Google Shape;395;p35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96" name="Google Shape;396;p35"/>
          <p:cNvSpPr/>
          <p:nvPr/>
        </p:nvSpPr>
        <p:spPr>
          <a:xfrm>
            <a:off x="138839" y="2174889"/>
            <a:ext cx="2964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97" name="Google Shape;397;p35"/>
          <p:cNvSpPr txBox="1"/>
          <p:nvPr/>
        </p:nvSpPr>
        <p:spPr>
          <a:xfrm>
            <a:off x="53340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98" name="Google Shape;398;p35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36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7.1 多重ループ</a:t>
            </a:r>
            <a:endParaRPr/>
          </a:p>
        </p:txBody>
      </p:sp>
      <p:sp>
        <p:nvSpPr>
          <p:cNvPr id="404" name="Google Shape;404;p36"/>
          <p:cNvSpPr txBox="1"/>
          <p:nvPr/>
        </p:nvSpPr>
        <p:spPr>
          <a:xfrm>
            <a:off x="223525" y="966575"/>
            <a:ext cx="5447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例１　１から５までの整数について、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　　　２数の和を全て表示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405" name="Google Shape;405;p36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1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4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5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6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1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rgbClr val="9900FF"/>
                          </a:solidFill>
                        </a:rPr>
                        <a:t>4</a:t>
                      </a:r>
                      <a:endParaRPr sz="1800">
                        <a:solidFill>
                          <a:srgbClr val="9900FF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406" name="Google Shape;406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500" y="1825475"/>
            <a:ext cx="4936100" cy="1326100"/>
          </a:xfrm>
          <a:prstGeom prst="rect">
            <a:avLst/>
          </a:prstGeom>
          <a:noFill/>
          <a:ln>
            <a:noFill/>
          </a:ln>
        </p:spPr>
      </p:pic>
      <p:sp>
        <p:nvSpPr>
          <p:cNvPr id="407" name="Google Shape;407;p36"/>
          <p:cNvSpPr/>
          <p:nvPr/>
        </p:nvSpPr>
        <p:spPr>
          <a:xfrm>
            <a:off x="6672325" y="1438925"/>
            <a:ext cx="23130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08" name="Google Shape;408;p36"/>
          <p:cNvSpPr txBox="1"/>
          <p:nvPr/>
        </p:nvSpPr>
        <p:spPr>
          <a:xfrm>
            <a:off x="6140813" y="793450"/>
            <a:ext cx="2555400" cy="534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(i+1)+(j+1)の値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09" name="Google Shape;409;p36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10" name="Google Shape;410;p36"/>
          <p:cNvSpPr/>
          <p:nvPr/>
        </p:nvSpPr>
        <p:spPr>
          <a:xfrm>
            <a:off x="138839" y="2497125"/>
            <a:ext cx="2964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11" name="Google Shape;411;p36"/>
          <p:cNvSpPr txBox="1"/>
          <p:nvPr/>
        </p:nvSpPr>
        <p:spPr>
          <a:xfrm>
            <a:off x="53340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12" name="Google Shape;412;p36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37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7.1 多重ループ</a:t>
            </a:r>
            <a:endParaRPr/>
          </a:p>
        </p:txBody>
      </p:sp>
      <p:sp>
        <p:nvSpPr>
          <p:cNvPr id="418" name="Google Shape;418;p37"/>
          <p:cNvSpPr txBox="1"/>
          <p:nvPr/>
        </p:nvSpPr>
        <p:spPr>
          <a:xfrm>
            <a:off x="223525" y="966575"/>
            <a:ext cx="5447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例１　１から５までの整数について、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　　　２数の和を全て表示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419" name="Google Shape;419;p37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4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5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6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4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5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6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7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5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6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7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8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5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6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7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8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9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6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7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8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9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10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420" name="Google Shape;420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500" y="1825475"/>
            <a:ext cx="4936100" cy="1326100"/>
          </a:xfrm>
          <a:prstGeom prst="rect">
            <a:avLst/>
          </a:prstGeom>
          <a:noFill/>
          <a:ln>
            <a:noFill/>
          </a:ln>
        </p:spPr>
      </p:pic>
      <p:sp>
        <p:nvSpPr>
          <p:cNvPr id="421" name="Google Shape;421;p37"/>
          <p:cNvSpPr/>
          <p:nvPr/>
        </p:nvSpPr>
        <p:spPr>
          <a:xfrm>
            <a:off x="6672325" y="1438925"/>
            <a:ext cx="23130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22" name="Google Shape;422;p37"/>
          <p:cNvSpPr txBox="1"/>
          <p:nvPr/>
        </p:nvSpPr>
        <p:spPr>
          <a:xfrm>
            <a:off x="6140813" y="793450"/>
            <a:ext cx="2555400" cy="534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(i+1)+(j+1)の値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23" name="Google Shape;423;p37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24" name="Google Shape;424;p37"/>
          <p:cNvSpPr txBox="1"/>
          <p:nvPr/>
        </p:nvSpPr>
        <p:spPr>
          <a:xfrm>
            <a:off x="5928025" y="1924846"/>
            <a:ext cx="727200" cy="7389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実行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結果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38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7.1 多重ループ</a:t>
            </a:r>
            <a:endParaRPr/>
          </a:p>
        </p:txBody>
      </p:sp>
      <p:sp>
        <p:nvSpPr>
          <p:cNvPr id="430" name="Google Shape;430;p38"/>
          <p:cNvSpPr txBox="1"/>
          <p:nvPr/>
        </p:nvSpPr>
        <p:spPr>
          <a:xfrm>
            <a:off x="223525" y="966575"/>
            <a:ext cx="5447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問１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　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九九の答えをすべて表示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431" name="Google Shape;431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6000" y="1520675"/>
            <a:ext cx="5210200" cy="1385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2" name="Google Shape;432;p38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2892301" y="1538100"/>
            <a:ext cx="199600" cy="311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3" name="Google Shape;433;p38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3449594" y="1884186"/>
            <a:ext cx="199600" cy="311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38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2763841" y="2247725"/>
            <a:ext cx="1548600" cy="311225"/>
          </a:xfrm>
          <a:prstGeom prst="rect">
            <a:avLst/>
          </a:prstGeom>
          <a:noFill/>
          <a:ln>
            <a:noFill/>
          </a:ln>
        </p:spPr>
      </p:pic>
      <p:sp>
        <p:nvSpPr>
          <p:cNvPr id="435" name="Google Shape;435;p38"/>
          <p:cNvSpPr txBox="1"/>
          <p:nvPr/>
        </p:nvSpPr>
        <p:spPr>
          <a:xfrm>
            <a:off x="474475" y="3039150"/>
            <a:ext cx="1439100" cy="5541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実行結果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436" name="Google Shape;436;p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93975" y="3021714"/>
            <a:ext cx="2446076" cy="210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39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7.2 </a:t>
            </a:r>
            <a:r>
              <a:rPr lang="ja"/>
              <a:t>外側ループのカウンタを使う</a:t>
            </a:r>
            <a:endParaRPr/>
          </a:p>
        </p:txBody>
      </p:sp>
      <p:sp>
        <p:nvSpPr>
          <p:cNvPr id="442" name="Google Shape;442;p39"/>
          <p:cNvSpPr txBox="1"/>
          <p:nvPr/>
        </p:nvSpPr>
        <p:spPr>
          <a:xfrm>
            <a:off x="223525" y="966575"/>
            <a:ext cx="82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43" name="Google Shape;443;p39"/>
          <p:cNvSpPr txBox="1"/>
          <p:nvPr/>
        </p:nvSpPr>
        <p:spPr>
          <a:xfrm>
            <a:off x="363025" y="3031825"/>
            <a:ext cx="1439100" cy="5541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実行結果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444" name="Google Shape;444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425" y="1508013"/>
            <a:ext cx="3931349" cy="1297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5" name="Google Shape;445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76575" y="3031825"/>
            <a:ext cx="1782500" cy="160185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pic>
      <p:graphicFrame>
        <p:nvGraphicFramePr>
          <p:cNvPr id="446" name="Google Shape;446;p39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0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0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447" name="Google Shape;447;p39"/>
          <p:cNvSpPr/>
          <p:nvPr/>
        </p:nvSpPr>
        <p:spPr>
          <a:xfrm>
            <a:off x="6672325" y="1438925"/>
            <a:ext cx="23130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48" name="Google Shape;448;p39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49" name="Google Shape;449;p39"/>
          <p:cNvSpPr txBox="1"/>
          <p:nvPr/>
        </p:nvSpPr>
        <p:spPr>
          <a:xfrm>
            <a:off x="53340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50" name="Google Shape;450;p39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51" name="Google Shape;451;p39"/>
          <p:cNvSpPr/>
          <p:nvPr/>
        </p:nvSpPr>
        <p:spPr>
          <a:xfrm>
            <a:off x="1087480" y="1838054"/>
            <a:ext cx="161700" cy="6318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52" name="Google Shape;452;p39"/>
          <p:cNvSpPr txBox="1"/>
          <p:nvPr/>
        </p:nvSpPr>
        <p:spPr>
          <a:xfrm>
            <a:off x="723309" y="1904687"/>
            <a:ext cx="4671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</a:t>
            </a:r>
            <a:endParaRPr sz="21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53" name="Google Shape;453;p39"/>
          <p:cNvSpPr txBox="1"/>
          <p:nvPr/>
        </p:nvSpPr>
        <p:spPr>
          <a:xfrm>
            <a:off x="226818" y="1875296"/>
            <a:ext cx="4671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</a:t>
            </a:r>
            <a:endParaRPr sz="21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54" name="Google Shape;454;p39"/>
          <p:cNvSpPr/>
          <p:nvPr/>
        </p:nvSpPr>
        <p:spPr>
          <a:xfrm>
            <a:off x="617225" y="1482875"/>
            <a:ext cx="161700" cy="12975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40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7.2 外側ループのカウンタを使う</a:t>
            </a:r>
            <a:endParaRPr/>
          </a:p>
        </p:txBody>
      </p:sp>
      <p:sp>
        <p:nvSpPr>
          <p:cNvPr id="460" name="Google Shape;460;p40"/>
          <p:cNvSpPr txBox="1"/>
          <p:nvPr/>
        </p:nvSpPr>
        <p:spPr>
          <a:xfrm>
            <a:off x="223525" y="966575"/>
            <a:ext cx="82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461" name="Google Shape;461;p40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0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462" name="Google Shape;462;p40"/>
          <p:cNvSpPr/>
          <p:nvPr/>
        </p:nvSpPr>
        <p:spPr>
          <a:xfrm>
            <a:off x="6672325" y="1438925"/>
            <a:ext cx="23130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63" name="Google Shape;463;p40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64" name="Google Shape;464;p40"/>
          <p:cNvSpPr txBox="1"/>
          <p:nvPr/>
        </p:nvSpPr>
        <p:spPr>
          <a:xfrm>
            <a:off x="53340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65" name="Google Shape;465;p40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466" name="Google Shape;466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425" y="1508013"/>
            <a:ext cx="3931349" cy="1297525"/>
          </a:xfrm>
          <a:prstGeom prst="rect">
            <a:avLst/>
          </a:prstGeom>
          <a:noFill/>
          <a:ln>
            <a:noFill/>
          </a:ln>
        </p:spPr>
      </p:pic>
      <p:sp>
        <p:nvSpPr>
          <p:cNvPr id="467" name="Google Shape;467;p40"/>
          <p:cNvSpPr/>
          <p:nvPr/>
        </p:nvSpPr>
        <p:spPr>
          <a:xfrm>
            <a:off x="138839" y="1506525"/>
            <a:ext cx="2964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41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7.2 外側ループのカウンタを使う</a:t>
            </a:r>
            <a:endParaRPr/>
          </a:p>
        </p:txBody>
      </p:sp>
      <p:sp>
        <p:nvSpPr>
          <p:cNvPr id="473" name="Google Shape;473;p41"/>
          <p:cNvSpPr txBox="1"/>
          <p:nvPr/>
        </p:nvSpPr>
        <p:spPr>
          <a:xfrm>
            <a:off x="223525" y="966575"/>
            <a:ext cx="82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474" name="Google Shape;474;p41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0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475" name="Google Shape;475;p41"/>
          <p:cNvSpPr/>
          <p:nvPr/>
        </p:nvSpPr>
        <p:spPr>
          <a:xfrm>
            <a:off x="6672325" y="1438925"/>
            <a:ext cx="23130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76" name="Google Shape;476;p41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77" name="Google Shape;477;p41"/>
          <p:cNvSpPr txBox="1"/>
          <p:nvPr/>
        </p:nvSpPr>
        <p:spPr>
          <a:xfrm>
            <a:off x="53340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78" name="Google Shape;478;p41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479" name="Google Shape;47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425" y="1508013"/>
            <a:ext cx="3931349" cy="1297525"/>
          </a:xfrm>
          <a:prstGeom prst="rect">
            <a:avLst/>
          </a:prstGeom>
          <a:noFill/>
          <a:ln>
            <a:noFill/>
          </a:ln>
        </p:spPr>
      </p:pic>
      <p:sp>
        <p:nvSpPr>
          <p:cNvPr id="480" name="Google Shape;480;p41"/>
          <p:cNvSpPr/>
          <p:nvPr/>
        </p:nvSpPr>
        <p:spPr>
          <a:xfrm>
            <a:off x="138839" y="1846196"/>
            <a:ext cx="2964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81" name="Google Shape;481;p41"/>
          <p:cNvSpPr txBox="1"/>
          <p:nvPr/>
        </p:nvSpPr>
        <p:spPr>
          <a:xfrm>
            <a:off x="299725" y="2961975"/>
            <a:ext cx="48879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i=0のときは、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2行目rangeの( )内が0となるので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内側ループは実行されない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5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前回の復習（whileを使った繰り返し）</a:t>
            </a:r>
            <a:endParaRPr/>
          </a:p>
        </p:txBody>
      </p:sp>
      <p:sp>
        <p:nvSpPr>
          <p:cNvPr id="85" name="Google Shape;85;p15"/>
          <p:cNvSpPr txBox="1"/>
          <p:nvPr/>
        </p:nvSpPr>
        <p:spPr>
          <a:xfrm>
            <a:off x="223525" y="966575"/>
            <a:ext cx="56871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復習２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：１から５までの数字を表示する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　　　　をwhile文で書く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6" name="Google Shape;86;p15"/>
          <p:cNvSpPr/>
          <p:nvPr/>
        </p:nvSpPr>
        <p:spPr>
          <a:xfrm>
            <a:off x="6065325" y="1984575"/>
            <a:ext cx="2406100" cy="749725"/>
          </a:xfrm>
          <a:prstGeom prst="flowChartDecision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i </a:t>
            </a: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の値は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5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未満</a:t>
            </a: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か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7" name="Google Shape;87;p15"/>
          <p:cNvSpPr/>
          <p:nvPr/>
        </p:nvSpPr>
        <p:spPr>
          <a:xfrm>
            <a:off x="6318125" y="138512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i 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に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０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8" name="Google Shape;88;p15"/>
          <p:cNvSpPr/>
          <p:nvPr/>
        </p:nvSpPr>
        <p:spPr>
          <a:xfrm>
            <a:off x="6318125" y="2950050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print()の処理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9" name="Google Shape;89;p15"/>
          <p:cNvSpPr/>
          <p:nvPr/>
        </p:nvSpPr>
        <p:spPr>
          <a:xfrm>
            <a:off x="6318125" y="3549500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i 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を１増やす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90" name="Google Shape;90;p15"/>
          <p:cNvCxnSpPr>
            <a:stCxn id="86" idx="2"/>
            <a:endCxn id="88" idx="0"/>
          </p:cNvCxnSpPr>
          <p:nvPr/>
        </p:nvCxnSpPr>
        <p:spPr>
          <a:xfrm>
            <a:off x="7268375" y="273430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1" name="Google Shape;91;p15"/>
          <p:cNvCxnSpPr>
            <a:stCxn id="88" idx="2"/>
            <a:endCxn id="89" idx="0"/>
          </p:cNvCxnSpPr>
          <p:nvPr/>
        </p:nvCxnSpPr>
        <p:spPr>
          <a:xfrm>
            <a:off x="7268375" y="33337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2" name="Google Shape;92;p15"/>
          <p:cNvCxnSpPr>
            <a:stCxn id="87" idx="2"/>
            <a:endCxn id="86" idx="0"/>
          </p:cNvCxnSpPr>
          <p:nvPr/>
        </p:nvCxnSpPr>
        <p:spPr>
          <a:xfrm>
            <a:off x="7268375" y="1768825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3" name="Google Shape;93;p15"/>
          <p:cNvCxnSpPr/>
          <p:nvPr/>
        </p:nvCxnSpPr>
        <p:spPr>
          <a:xfrm>
            <a:off x="7268375" y="1159854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4" name="Google Shape;94;p15"/>
          <p:cNvCxnSpPr>
            <a:stCxn id="89" idx="1"/>
            <a:endCxn id="86" idx="1"/>
          </p:cNvCxnSpPr>
          <p:nvPr/>
        </p:nvCxnSpPr>
        <p:spPr>
          <a:xfrm rot="10800000">
            <a:off x="6065225" y="2359550"/>
            <a:ext cx="252900" cy="1381800"/>
          </a:xfrm>
          <a:prstGeom prst="bentConnector3">
            <a:avLst>
              <a:gd fmla="val 194118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5" name="Google Shape;95;p15"/>
          <p:cNvSpPr txBox="1"/>
          <p:nvPr/>
        </p:nvSpPr>
        <p:spPr>
          <a:xfrm>
            <a:off x="7340075" y="2586604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96" name="Google Shape;96;p15"/>
          <p:cNvCxnSpPr>
            <a:stCxn id="86" idx="3"/>
          </p:cNvCxnSpPr>
          <p:nvPr/>
        </p:nvCxnSpPr>
        <p:spPr>
          <a:xfrm>
            <a:off x="8471425" y="2359438"/>
            <a:ext cx="272700" cy="17247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7" name="Google Shape;97;p15"/>
          <p:cNvCxnSpPr/>
          <p:nvPr/>
        </p:nvCxnSpPr>
        <p:spPr>
          <a:xfrm rot="10800000">
            <a:off x="7261929" y="4084100"/>
            <a:ext cx="14646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8" name="Google Shape;98;p15"/>
          <p:cNvCxnSpPr/>
          <p:nvPr/>
        </p:nvCxnSpPr>
        <p:spPr>
          <a:xfrm>
            <a:off x="7268375" y="40727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9" name="Google Shape;99;p15"/>
          <p:cNvSpPr txBox="1"/>
          <p:nvPr/>
        </p:nvSpPr>
        <p:spPr>
          <a:xfrm>
            <a:off x="8371025" y="1957841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0" name="Google Shape;100;p15"/>
          <p:cNvSpPr txBox="1"/>
          <p:nvPr/>
        </p:nvSpPr>
        <p:spPr>
          <a:xfrm>
            <a:off x="5751000" y="4456500"/>
            <a:ext cx="3316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赤枠</a:t>
            </a: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がwhile文に対応する部分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01" name="Google Shape;10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4400" y="1984575"/>
            <a:ext cx="2336400" cy="1452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42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7.2 外側ループのカウンタを使う</a:t>
            </a:r>
            <a:endParaRPr/>
          </a:p>
        </p:txBody>
      </p:sp>
      <p:sp>
        <p:nvSpPr>
          <p:cNvPr id="487" name="Google Shape;487;p42"/>
          <p:cNvSpPr txBox="1"/>
          <p:nvPr/>
        </p:nvSpPr>
        <p:spPr>
          <a:xfrm>
            <a:off x="223525" y="966575"/>
            <a:ext cx="82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488" name="Google Shape;488;p42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0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489" name="Google Shape;489;p42"/>
          <p:cNvSpPr/>
          <p:nvPr/>
        </p:nvSpPr>
        <p:spPr>
          <a:xfrm>
            <a:off x="6672325" y="1438925"/>
            <a:ext cx="23130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90" name="Google Shape;490;p42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91" name="Google Shape;491;p42"/>
          <p:cNvSpPr txBox="1"/>
          <p:nvPr/>
        </p:nvSpPr>
        <p:spPr>
          <a:xfrm>
            <a:off x="53340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92" name="Google Shape;492;p42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493" name="Google Shape;493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425" y="1508013"/>
            <a:ext cx="3931349" cy="1297525"/>
          </a:xfrm>
          <a:prstGeom prst="rect">
            <a:avLst/>
          </a:prstGeom>
          <a:noFill/>
          <a:ln>
            <a:noFill/>
          </a:ln>
        </p:spPr>
      </p:pic>
      <p:sp>
        <p:nvSpPr>
          <p:cNvPr id="494" name="Google Shape;494;p42"/>
          <p:cNvSpPr/>
          <p:nvPr/>
        </p:nvSpPr>
        <p:spPr>
          <a:xfrm>
            <a:off x="138839" y="2497125"/>
            <a:ext cx="2964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95" name="Google Shape;495;p42"/>
          <p:cNvSpPr txBox="1"/>
          <p:nvPr/>
        </p:nvSpPr>
        <p:spPr>
          <a:xfrm>
            <a:off x="299725" y="2961975"/>
            <a:ext cx="47703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i=0のときは、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2行目rangeの( )内が0となるので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内側ループは実行されない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（改行のみ実行される）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43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7.2 外側ループのカウンタを使う</a:t>
            </a:r>
            <a:endParaRPr/>
          </a:p>
        </p:txBody>
      </p:sp>
      <p:sp>
        <p:nvSpPr>
          <p:cNvPr id="501" name="Google Shape;501;p43"/>
          <p:cNvSpPr txBox="1"/>
          <p:nvPr/>
        </p:nvSpPr>
        <p:spPr>
          <a:xfrm>
            <a:off x="223525" y="966575"/>
            <a:ext cx="82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502" name="Google Shape;502;p43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0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1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03" name="Google Shape;503;p43"/>
          <p:cNvSpPr/>
          <p:nvPr/>
        </p:nvSpPr>
        <p:spPr>
          <a:xfrm>
            <a:off x="6672325" y="1438925"/>
            <a:ext cx="23130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04" name="Google Shape;504;p43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05" name="Google Shape;505;p43"/>
          <p:cNvSpPr txBox="1"/>
          <p:nvPr/>
        </p:nvSpPr>
        <p:spPr>
          <a:xfrm>
            <a:off x="53340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06" name="Google Shape;506;p43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507" name="Google Shape;507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425" y="1508013"/>
            <a:ext cx="3931349" cy="1297525"/>
          </a:xfrm>
          <a:prstGeom prst="rect">
            <a:avLst/>
          </a:prstGeom>
          <a:noFill/>
          <a:ln>
            <a:noFill/>
          </a:ln>
        </p:spPr>
      </p:pic>
      <p:sp>
        <p:nvSpPr>
          <p:cNvPr id="508" name="Google Shape;508;p43"/>
          <p:cNvSpPr/>
          <p:nvPr/>
        </p:nvSpPr>
        <p:spPr>
          <a:xfrm>
            <a:off x="138839" y="1489089"/>
            <a:ext cx="2964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44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7.2 外側ループのカウンタを使う</a:t>
            </a:r>
            <a:endParaRPr/>
          </a:p>
        </p:txBody>
      </p:sp>
      <p:sp>
        <p:nvSpPr>
          <p:cNvPr id="514" name="Google Shape;514;p44"/>
          <p:cNvSpPr txBox="1"/>
          <p:nvPr/>
        </p:nvSpPr>
        <p:spPr>
          <a:xfrm>
            <a:off x="223525" y="966575"/>
            <a:ext cx="82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515" name="Google Shape;515;p44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1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16" name="Google Shape;516;p44"/>
          <p:cNvSpPr/>
          <p:nvPr/>
        </p:nvSpPr>
        <p:spPr>
          <a:xfrm>
            <a:off x="6672325" y="1438925"/>
            <a:ext cx="23130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17" name="Google Shape;517;p44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18" name="Google Shape;518;p44"/>
          <p:cNvSpPr txBox="1"/>
          <p:nvPr/>
        </p:nvSpPr>
        <p:spPr>
          <a:xfrm>
            <a:off x="53340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19" name="Google Shape;519;p44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520" name="Google Shape;520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425" y="1508013"/>
            <a:ext cx="3931349" cy="1297525"/>
          </a:xfrm>
          <a:prstGeom prst="rect">
            <a:avLst/>
          </a:prstGeom>
          <a:noFill/>
          <a:ln>
            <a:noFill/>
          </a:ln>
        </p:spPr>
      </p:pic>
      <p:sp>
        <p:nvSpPr>
          <p:cNvPr id="521" name="Google Shape;521;p44"/>
          <p:cNvSpPr/>
          <p:nvPr/>
        </p:nvSpPr>
        <p:spPr>
          <a:xfrm>
            <a:off x="138839" y="1828761"/>
            <a:ext cx="2964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22" name="Google Shape;522;p44"/>
          <p:cNvSpPr txBox="1"/>
          <p:nvPr/>
        </p:nvSpPr>
        <p:spPr>
          <a:xfrm>
            <a:off x="299725" y="2961975"/>
            <a:ext cx="47997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i=1のときは、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2行目rangeの( )内が1となるので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1回だけ内側ループが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実行される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45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7.2 外側ループのカウンタを使う</a:t>
            </a:r>
            <a:endParaRPr/>
          </a:p>
        </p:txBody>
      </p:sp>
      <p:sp>
        <p:nvSpPr>
          <p:cNvPr id="528" name="Google Shape;528;p45"/>
          <p:cNvSpPr txBox="1"/>
          <p:nvPr/>
        </p:nvSpPr>
        <p:spPr>
          <a:xfrm>
            <a:off x="223525" y="966575"/>
            <a:ext cx="82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529" name="Google Shape;529;p45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1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30" name="Google Shape;530;p45"/>
          <p:cNvSpPr/>
          <p:nvPr/>
        </p:nvSpPr>
        <p:spPr>
          <a:xfrm>
            <a:off x="6672325" y="1438925"/>
            <a:ext cx="23130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31" name="Google Shape;531;p45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32" name="Google Shape;532;p45"/>
          <p:cNvSpPr txBox="1"/>
          <p:nvPr/>
        </p:nvSpPr>
        <p:spPr>
          <a:xfrm>
            <a:off x="53340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33" name="Google Shape;533;p45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534" name="Google Shape;534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425" y="1508013"/>
            <a:ext cx="3931349" cy="1297525"/>
          </a:xfrm>
          <a:prstGeom prst="rect">
            <a:avLst/>
          </a:prstGeom>
          <a:noFill/>
          <a:ln>
            <a:noFill/>
          </a:ln>
        </p:spPr>
      </p:pic>
      <p:sp>
        <p:nvSpPr>
          <p:cNvPr id="535" name="Google Shape;535;p45"/>
          <p:cNvSpPr/>
          <p:nvPr/>
        </p:nvSpPr>
        <p:spPr>
          <a:xfrm>
            <a:off x="121389" y="2499721"/>
            <a:ext cx="2964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46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7.2 外側ループのカウンタを使う</a:t>
            </a:r>
            <a:endParaRPr/>
          </a:p>
        </p:txBody>
      </p:sp>
      <p:sp>
        <p:nvSpPr>
          <p:cNvPr id="541" name="Google Shape;541;p46"/>
          <p:cNvSpPr txBox="1"/>
          <p:nvPr/>
        </p:nvSpPr>
        <p:spPr>
          <a:xfrm>
            <a:off x="223525" y="966575"/>
            <a:ext cx="82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542" name="Google Shape;542;p46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1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2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43" name="Google Shape;543;p46"/>
          <p:cNvSpPr/>
          <p:nvPr/>
        </p:nvSpPr>
        <p:spPr>
          <a:xfrm>
            <a:off x="6672325" y="1438925"/>
            <a:ext cx="23130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44" name="Google Shape;544;p46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45" name="Google Shape;545;p46"/>
          <p:cNvSpPr txBox="1"/>
          <p:nvPr/>
        </p:nvSpPr>
        <p:spPr>
          <a:xfrm>
            <a:off x="53340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46" name="Google Shape;546;p46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547" name="Google Shape;547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425" y="1508013"/>
            <a:ext cx="3931349" cy="1297525"/>
          </a:xfrm>
          <a:prstGeom prst="rect">
            <a:avLst/>
          </a:prstGeom>
          <a:noFill/>
          <a:ln>
            <a:noFill/>
          </a:ln>
        </p:spPr>
      </p:pic>
      <p:sp>
        <p:nvSpPr>
          <p:cNvPr id="548" name="Google Shape;548;p46"/>
          <p:cNvSpPr txBox="1"/>
          <p:nvPr/>
        </p:nvSpPr>
        <p:spPr>
          <a:xfrm>
            <a:off x="299725" y="2961975"/>
            <a:ext cx="47409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i=2のときは、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2行目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rangeの( )内が2となるので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内側ループが2回実行される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47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7.2 外側ループのカウンタを使う</a:t>
            </a:r>
            <a:endParaRPr/>
          </a:p>
        </p:txBody>
      </p:sp>
      <p:sp>
        <p:nvSpPr>
          <p:cNvPr id="554" name="Google Shape;554;p47"/>
          <p:cNvSpPr txBox="1"/>
          <p:nvPr/>
        </p:nvSpPr>
        <p:spPr>
          <a:xfrm>
            <a:off x="223525" y="966575"/>
            <a:ext cx="82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555" name="Google Shape;555;p47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1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2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3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56" name="Google Shape;556;p47"/>
          <p:cNvSpPr/>
          <p:nvPr/>
        </p:nvSpPr>
        <p:spPr>
          <a:xfrm>
            <a:off x="6672325" y="1438925"/>
            <a:ext cx="23130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57" name="Google Shape;557;p47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58" name="Google Shape;558;p47"/>
          <p:cNvSpPr txBox="1"/>
          <p:nvPr/>
        </p:nvSpPr>
        <p:spPr>
          <a:xfrm>
            <a:off x="53340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59" name="Google Shape;559;p47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560" name="Google Shape;560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425" y="1508013"/>
            <a:ext cx="3931349" cy="1297525"/>
          </a:xfrm>
          <a:prstGeom prst="rect">
            <a:avLst/>
          </a:prstGeom>
          <a:noFill/>
          <a:ln>
            <a:noFill/>
          </a:ln>
        </p:spPr>
      </p:pic>
      <p:sp>
        <p:nvSpPr>
          <p:cNvPr id="561" name="Google Shape;561;p47"/>
          <p:cNvSpPr txBox="1"/>
          <p:nvPr/>
        </p:nvSpPr>
        <p:spPr>
          <a:xfrm>
            <a:off x="299725" y="2961975"/>
            <a:ext cx="47262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i=3のときは、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2行目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rangeの( )内が3となるので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内側ループが3回実行される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p48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7.2 外側ループのカウンタを使う</a:t>
            </a:r>
            <a:endParaRPr/>
          </a:p>
        </p:txBody>
      </p:sp>
      <p:sp>
        <p:nvSpPr>
          <p:cNvPr id="567" name="Google Shape;567;p48"/>
          <p:cNvSpPr txBox="1"/>
          <p:nvPr/>
        </p:nvSpPr>
        <p:spPr>
          <a:xfrm>
            <a:off x="223525" y="966575"/>
            <a:ext cx="82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568" name="Google Shape;568;p48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1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2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3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4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69" name="Google Shape;569;p48"/>
          <p:cNvSpPr/>
          <p:nvPr/>
        </p:nvSpPr>
        <p:spPr>
          <a:xfrm>
            <a:off x="6672325" y="1438925"/>
            <a:ext cx="23130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70" name="Google Shape;570;p48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71" name="Google Shape;571;p48"/>
          <p:cNvSpPr txBox="1"/>
          <p:nvPr/>
        </p:nvSpPr>
        <p:spPr>
          <a:xfrm>
            <a:off x="53340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72" name="Google Shape;572;p48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573" name="Google Shape;573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425" y="1508013"/>
            <a:ext cx="3931349" cy="1297525"/>
          </a:xfrm>
          <a:prstGeom prst="rect">
            <a:avLst/>
          </a:prstGeom>
          <a:noFill/>
          <a:ln>
            <a:noFill/>
          </a:ln>
        </p:spPr>
      </p:pic>
      <p:sp>
        <p:nvSpPr>
          <p:cNvPr id="574" name="Google Shape;574;p48"/>
          <p:cNvSpPr txBox="1"/>
          <p:nvPr/>
        </p:nvSpPr>
        <p:spPr>
          <a:xfrm>
            <a:off x="299725" y="2961975"/>
            <a:ext cx="47556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i=4のときは、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2行目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rangeの( )内が4となるので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内側ループが4回実行される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49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7.2 外側ループのカウンタを使う</a:t>
            </a:r>
            <a:endParaRPr/>
          </a:p>
        </p:txBody>
      </p:sp>
      <p:sp>
        <p:nvSpPr>
          <p:cNvPr id="580" name="Google Shape;580;p49"/>
          <p:cNvSpPr txBox="1"/>
          <p:nvPr/>
        </p:nvSpPr>
        <p:spPr>
          <a:xfrm>
            <a:off x="223525" y="966575"/>
            <a:ext cx="82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３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81" name="Google Shape;581;p49"/>
          <p:cNvSpPr txBox="1"/>
          <p:nvPr/>
        </p:nvSpPr>
        <p:spPr>
          <a:xfrm>
            <a:off x="363025" y="3031825"/>
            <a:ext cx="1439100" cy="5541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実行結果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582" name="Google Shape;582;p49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0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0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83" name="Google Shape;583;p49"/>
          <p:cNvSpPr/>
          <p:nvPr/>
        </p:nvSpPr>
        <p:spPr>
          <a:xfrm>
            <a:off x="6747075" y="1438925"/>
            <a:ext cx="22383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84" name="Google Shape;584;p49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85" name="Google Shape;585;p49"/>
          <p:cNvSpPr txBox="1"/>
          <p:nvPr/>
        </p:nvSpPr>
        <p:spPr>
          <a:xfrm>
            <a:off x="54102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86" name="Google Shape;586;p49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587" name="Google Shape;587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3275" y="1520675"/>
            <a:ext cx="3931350" cy="1316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588" name="Google Shape;588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18000" y="3031825"/>
            <a:ext cx="1881387" cy="156191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50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7.2 外側ループのカウンタを使う</a:t>
            </a:r>
            <a:endParaRPr/>
          </a:p>
        </p:txBody>
      </p:sp>
      <p:sp>
        <p:nvSpPr>
          <p:cNvPr id="594" name="Google Shape;594;p50"/>
          <p:cNvSpPr txBox="1"/>
          <p:nvPr/>
        </p:nvSpPr>
        <p:spPr>
          <a:xfrm>
            <a:off x="223525" y="966575"/>
            <a:ext cx="82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例３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595" name="Google Shape;595;p50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1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2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3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4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96" name="Google Shape;596;p50"/>
          <p:cNvSpPr/>
          <p:nvPr/>
        </p:nvSpPr>
        <p:spPr>
          <a:xfrm>
            <a:off x="6747075" y="1438925"/>
            <a:ext cx="22383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97" name="Google Shape;597;p50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98" name="Google Shape;598;p50"/>
          <p:cNvSpPr txBox="1"/>
          <p:nvPr/>
        </p:nvSpPr>
        <p:spPr>
          <a:xfrm>
            <a:off x="54102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99" name="Google Shape;599;p50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600" name="Google Shape;600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3275" y="1520675"/>
            <a:ext cx="3931350" cy="1316862"/>
          </a:xfrm>
          <a:prstGeom prst="rect">
            <a:avLst/>
          </a:prstGeom>
          <a:noFill/>
          <a:ln>
            <a:noFill/>
          </a:ln>
        </p:spPr>
      </p:pic>
      <p:sp>
        <p:nvSpPr>
          <p:cNvPr id="601" name="Google Shape;601;p50"/>
          <p:cNvSpPr txBox="1"/>
          <p:nvPr/>
        </p:nvSpPr>
        <p:spPr>
          <a:xfrm>
            <a:off x="299725" y="2961975"/>
            <a:ext cx="48144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i=0のときは、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2行目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rangeの( )内が5となるので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内側ループが5回実行される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5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51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7.2 外側ループのカウンタを使う</a:t>
            </a:r>
            <a:endParaRPr/>
          </a:p>
        </p:txBody>
      </p:sp>
      <p:sp>
        <p:nvSpPr>
          <p:cNvPr id="607" name="Google Shape;607;p51"/>
          <p:cNvSpPr txBox="1"/>
          <p:nvPr/>
        </p:nvSpPr>
        <p:spPr>
          <a:xfrm>
            <a:off x="223525" y="966575"/>
            <a:ext cx="82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例３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608" name="Google Shape;608;p51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1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2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3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4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1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09" name="Google Shape;609;p51"/>
          <p:cNvSpPr/>
          <p:nvPr/>
        </p:nvSpPr>
        <p:spPr>
          <a:xfrm>
            <a:off x="6747075" y="1438925"/>
            <a:ext cx="22383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10" name="Google Shape;610;p51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11" name="Google Shape;611;p51"/>
          <p:cNvSpPr txBox="1"/>
          <p:nvPr/>
        </p:nvSpPr>
        <p:spPr>
          <a:xfrm>
            <a:off x="54102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12" name="Google Shape;612;p51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613" name="Google Shape;613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3275" y="1520675"/>
            <a:ext cx="3931350" cy="1316862"/>
          </a:xfrm>
          <a:prstGeom prst="rect">
            <a:avLst/>
          </a:prstGeom>
          <a:noFill/>
          <a:ln>
            <a:noFill/>
          </a:ln>
        </p:spPr>
      </p:pic>
      <p:sp>
        <p:nvSpPr>
          <p:cNvPr id="614" name="Google Shape;614;p51"/>
          <p:cNvSpPr txBox="1"/>
          <p:nvPr/>
        </p:nvSpPr>
        <p:spPr>
          <a:xfrm>
            <a:off x="299725" y="2961975"/>
            <a:ext cx="47997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i=1のときは、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2行目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rangeの( )内が4となるので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内側ループが4回実行される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6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7.1 </a:t>
            </a:r>
            <a:r>
              <a:rPr lang="ja"/>
              <a:t>多重ループ</a:t>
            </a:r>
            <a:endParaRPr/>
          </a:p>
        </p:txBody>
      </p:sp>
      <p:sp>
        <p:nvSpPr>
          <p:cNvPr id="107" name="Google Shape;107;p16"/>
          <p:cNvSpPr txBox="1"/>
          <p:nvPr/>
        </p:nvSpPr>
        <p:spPr>
          <a:xfrm>
            <a:off x="223525" y="966575"/>
            <a:ext cx="7648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繰り返しの先に、さらに繰り返し処理がある形のこと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08" name="Google Shape;10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7200" y="1520675"/>
            <a:ext cx="6822226" cy="337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8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p52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7.2 外側ループのカウンタを使う</a:t>
            </a:r>
            <a:endParaRPr/>
          </a:p>
        </p:txBody>
      </p:sp>
      <p:sp>
        <p:nvSpPr>
          <p:cNvPr id="620" name="Google Shape;620;p52"/>
          <p:cNvSpPr txBox="1"/>
          <p:nvPr/>
        </p:nvSpPr>
        <p:spPr>
          <a:xfrm>
            <a:off x="223525" y="966575"/>
            <a:ext cx="82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例３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621" name="Google Shape;621;p52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1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2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4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2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22" name="Google Shape;622;p52"/>
          <p:cNvSpPr/>
          <p:nvPr/>
        </p:nvSpPr>
        <p:spPr>
          <a:xfrm>
            <a:off x="6747075" y="1438925"/>
            <a:ext cx="22383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23" name="Google Shape;623;p52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24" name="Google Shape;624;p52"/>
          <p:cNvSpPr txBox="1"/>
          <p:nvPr/>
        </p:nvSpPr>
        <p:spPr>
          <a:xfrm>
            <a:off x="54102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25" name="Google Shape;625;p52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626" name="Google Shape;626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3275" y="1520675"/>
            <a:ext cx="3931350" cy="1316862"/>
          </a:xfrm>
          <a:prstGeom prst="rect">
            <a:avLst/>
          </a:prstGeom>
          <a:noFill/>
          <a:ln>
            <a:noFill/>
          </a:ln>
        </p:spPr>
      </p:pic>
      <p:sp>
        <p:nvSpPr>
          <p:cNvPr id="627" name="Google Shape;627;p52"/>
          <p:cNvSpPr txBox="1"/>
          <p:nvPr/>
        </p:nvSpPr>
        <p:spPr>
          <a:xfrm>
            <a:off x="299725" y="2961975"/>
            <a:ext cx="48144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i=2のときは、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2行目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rangeの( )内が3となるので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内側ループが3回実行される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p53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7.2 外側ループのカウンタを使う</a:t>
            </a:r>
            <a:endParaRPr/>
          </a:p>
        </p:txBody>
      </p:sp>
      <p:sp>
        <p:nvSpPr>
          <p:cNvPr id="633" name="Google Shape;633;p53"/>
          <p:cNvSpPr txBox="1"/>
          <p:nvPr/>
        </p:nvSpPr>
        <p:spPr>
          <a:xfrm>
            <a:off x="223525" y="966575"/>
            <a:ext cx="82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例３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634" name="Google Shape;634;p53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1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4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3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35" name="Google Shape;635;p53"/>
          <p:cNvSpPr/>
          <p:nvPr/>
        </p:nvSpPr>
        <p:spPr>
          <a:xfrm>
            <a:off x="6747075" y="1438925"/>
            <a:ext cx="22383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36" name="Google Shape;636;p53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37" name="Google Shape;637;p53"/>
          <p:cNvSpPr txBox="1"/>
          <p:nvPr/>
        </p:nvSpPr>
        <p:spPr>
          <a:xfrm>
            <a:off x="54102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38" name="Google Shape;638;p53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639" name="Google Shape;639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3275" y="1520675"/>
            <a:ext cx="3931350" cy="1316862"/>
          </a:xfrm>
          <a:prstGeom prst="rect">
            <a:avLst/>
          </a:prstGeom>
          <a:noFill/>
          <a:ln>
            <a:noFill/>
          </a:ln>
        </p:spPr>
      </p:pic>
      <p:sp>
        <p:nvSpPr>
          <p:cNvPr id="640" name="Google Shape;640;p53"/>
          <p:cNvSpPr txBox="1"/>
          <p:nvPr/>
        </p:nvSpPr>
        <p:spPr>
          <a:xfrm>
            <a:off x="299725" y="2961975"/>
            <a:ext cx="47556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i=3のときは、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2行目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rangeの( )内が2となるので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内側ループが2回実行される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4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54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7.2 外側ループのカウンタを使う</a:t>
            </a:r>
            <a:endParaRPr/>
          </a:p>
        </p:txBody>
      </p:sp>
      <p:sp>
        <p:nvSpPr>
          <p:cNvPr id="646" name="Google Shape;646;p54"/>
          <p:cNvSpPr txBox="1"/>
          <p:nvPr/>
        </p:nvSpPr>
        <p:spPr>
          <a:xfrm>
            <a:off x="223525" y="966575"/>
            <a:ext cx="82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例３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647" name="Google Shape;647;p54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4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4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48" name="Google Shape;648;p54"/>
          <p:cNvSpPr/>
          <p:nvPr/>
        </p:nvSpPr>
        <p:spPr>
          <a:xfrm>
            <a:off x="6747075" y="1438925"/>
            <a:ext cx="22383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49" name="Google Shape;649;p54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50" name="Google Shape;650;p54"/>
          <p:cNvSpPr txBox="1"/>
          <p:nvPr/>
        </p:nvSpPr>
        <p:spPr>
          <a:xfrm>
            <a:off x="54102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51" name="Google Shape;651;p54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652" name="Google Shape;652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3275" y="1520675"/>
            <a:ext cx="3931350" cy="1316862"/>
          </a:xfrm>
          <a:prstGeom prst="rect">
            <a:avLst/>
          </a:prstGeom>
          <a:noFill/>
          <a:ln>
            <a:noFill/>
          </a:ln>
        </p:spPr>
      </p:pic>
      <p:sp>
        <p:nvSpPr>
          <p:cNvPr id="653" name="Google Shape;653;p54"/>
          <p:cNvSpPr txBox="1"/>
          <p:nvPr/>
        </p:nvSpPr>
        <p:spPr>
          <a:xfrm>
            <a:off x="299725" y="2961975"/>
            <a:ext cx="4711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i=4のときは、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2行目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rangeの( )内が1となるので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内側ループが1回実行される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7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Google Shape;658;p55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7.2 外側ループのカウンタを使う</a:t>
            </a:r>
            <a:endParaRPr/>
          </a:p>
        </p:txBody>
      </p:sp>
      <p:sp>
        <p:nvSpPr>
          <p:cNvPr id="659" name="Google Shape;659;p55"/>
          <p:cNvSpPr txBox="1"/>
          <p:nvPr/>
        </p:nvSpPr>
        <p:spPr>
          <a:xfrm>
            <a:off x="223525" y="966575"/>
            <a:ext cx="82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660" name="Google Shape;660;p55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4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●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●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●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●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●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●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4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●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●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●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●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61" name="Google Shape;661;p55"/>
          <p:cNvSpPr/>
          <p:nvPr/>
        </p:nvSpPr>
        <p:spPr>
          <a:xfrm>
            <a:off x="6747075" y="1438925"/>
            <a:ext cx="22383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62" name="Google Shape;662;p55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63" name="Google Shape;663;p55"/>
          <p:cNvSpPr txBox="1"/>
          <p:nvPr/>
        </p:nvSpPr>
        <p:spPr>
          <a:xfrm>
            <a:off x="54102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64" name="Google Shape;664;p55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665" name="Google Shape;665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7525" y="1438925"/>
            <a:ext cx="3765575" cy="1910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66" name="Google Shape;666;p55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2950672" y="1767579"/>
            <a:ext cx="179525" cy="29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7" name="Google Shape;667;p55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2448453" y="2096076"/>
            <a:ext cx="296400" cy="29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8" name="Google Shape;668;p55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2448453" y="2745805"/>
            <a:ext cx="296400" cy="29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9" name="Google Shape;669;p55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2965370" y="2408854"/>
            <a:ext cx="429350" cy="29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6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6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6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3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p56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7.2 外側ループのカウンタを使う</a:t>
            </a:r>
            <a:endParaRPr/>
          </a:p>
        </p:txBody>
      </p:sp>
      <p:sp>
        <p:nvSpPr>
          <p:cNvPr id="675" name="Google Shape;675;p56"/>
          <p:cNvSpPr txBox="1"/>
          <p:nvPr/>
        </p:nvSpPr>
        <p:spPr>
          <a:xfrm>
            <a:off x="223525" y="966575"/>
            <a:ext cx="82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676" name="Google Shape;676;p56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4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4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77" name="Google Shape;677;p56"/>
          <p:cNvSpPr/>
          <p:nvPr/>
        </p:nvSpPr>
        <p:spPr>
          <a:xfrm>
            <a:off x="6747075" y="1438925"/>
            <a:ext cx="22383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78" name="Google Shape;678;p56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79" name="Google Shape;679;p56"/>
          <p:cNvSpPr txBox="1"/>
          <p:nvPr/>
        </p:nvSpPr>
        <p:spPr>
          <a:xfrm>
            <a:off x="54102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80" name="Google Shape;680;p56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681" name="Google Shape;681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7525" y="1438925"/>
            <a:ext cx="3765575" cy="1910269"/>
          </a:xfrm>
          <a:prstGeom prst="rect">
            <a:avLst/>
          </a:prstGeom>
          <a:noFill/>
          <a:ln>
            <a:noFill/>
          </a:ln>
        </p:spPr>
      </p:pic>
      <p:sp>
        <p:nvSpPr>
          <p:cNvPr id="682" name="Google Shape;682;p56"/>
          <p:cNvSpPr txBox="1"/>
          <p:nvPr/>
        </p:nvSpPr>
        <p:spPr>
          <a:xfrm>
            <a:off x="299725" y="3495375"/>
            <a:ext cx="41148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i=0のとき、2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行目forは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rangeの( )内が1となるので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ループ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は実行されない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6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p57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7.2 外側ループのカウンタを使う</a:t>
            </a:r>
            <a:endParaRPr/>
          </a:p>
        </p:txBody>
      </p:sp>
      <p:sp>
        <p:nvSpPr>
          <p:cNvPr id="688" name="Google Shape;688;p57"/>
          <p:cNvSpPr txBox="1"/>
          <p:nvPr/>
        </p:nvSpPr>
        <p:spPr>
          <a:xfrm>
            <a:off x="223525" y="966575"/>
            <a:ext cx="82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689" name="Google Shape;689;p57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4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4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90" name="Google Shape;690;p57"/>
          <p:cNvSpPr/>
          <p:nvPr/>
        </p:nvSpPr>
        <p:spPr>
          <a:xfrm>
            <a:off x="6747075" y="1438925"/>
            <a:ext cx="22383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91" name="Google Shape;691;p57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92" name="Google Shape;692;p57"/>
          <p:cNvSpPr txBox="1"/>
          <p:nvPr/>
        </p:nvSpPr>
        <p:spPr>
          <a:xfrm>
            <a:off x="54102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93" name="Google Shape;693;p57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694" name="Google Shape;694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7525" y="1438925"/>
            <a:ext cx="3765575" cy="1910269"/>
          </a:xfrm>
          <a:prstGeom prst="rect">
            <a:avLst/>
          </a:prstGeom>
          <a:noFill/>
          <a:ln>
            <a:noFill/>
          </a:ln>
        </p:spPr>
      </p:pic>
      <p:sp>
        <p:nvSpPr>
          <p:cNvPr id="695" name="Google Shape;695;p57"/>
          <p:cNvSpPr txBox="1"/>
          <p:nvPr/>
        </p:nvSpPr>
        <p:spPr>
          <a:xfrm>
            <a:off x="299725" y="3495375"/>
            <a:ext cx="41148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i=0のとき、4行目forは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rangeの( )内が5となるので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ループ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が5回実行される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9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Google Shape;700;p58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7.2 外側ループのカウンタを使う</a:t>
            </a:r>
            <a:endParaRPr/>
          </a:p>
        </p:txBody>
      </p:sp>
      <p:sp>
        <p:nvSpPr>
          <p:cNvPr id="701" name="Google Shape;701;p58"/>
          <p:cNvSpPr txBox="1"/>
          <p:nvPr/>
        </p:nvSpPr>
        <p:spPr>
          <a:xfrm>
            <a:off x="223525" y="966575"/>
            <a:ext cx="82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702" name="Google Shape;702;p58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4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1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●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4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03" name="Google Shape;703;p58"/>
          <p:cNvSpPr/>
          <p:nvPr/>
        </p:nvSpPr>
        <p:spPr>
          <a:xfrm>
            <a:off x="6747075" y="1438925"/>
            <a:ext cx="22383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04" name="Google Shape;704;p58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05" name="Google Shape;705;p58"/>
          <p:cNvSpPr txBox="1"/>
          <p:nvPr/>
        </p:nvSpPr>
        <p:spPr>
          <a:xfrm>
            <a:off x="54102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06" name="Google Shape;706;p58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707" name="Google Shape;707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7525" y="1438925"/>
            <a:ext cx="3765575" cy="1910269"/>
          </a:xfrm>
          <a:prstGeom prst="rect">
            <a:avLst/>
          </a:prstGeom>
          <a:noFill/>
          <a:ln>
            <a:noFill/>
          </a:ln>
        </p:spPr>
      </p:pic>
      <p:sp>
        <p:nvSpPr>
          <p:cNvPr id="708" name="Google Shape;708;p58"/>
          <p:cNvSpPr txBox="1"/>
          <p:nvPr/>
        </p:nvSpPr>
        <p:spPr>
          <a:xfrm>
            <a:off x="299725" y="3495375"/>
            <a:ext cx="41148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i=1のとき、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2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行目forループは1回実行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2" name="Shape 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Google Shape;713;p59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7.2 外側ループのカウンタを使う</a:t>
            </a:r>
            <a:endParaRPr/>
          </a:p>
        </p:txBody>
      </p:sp>
      <p:sp>
        <p:nvSpPr>
          <p:cNvPr id="714" name="Google Shape;714;p59"/>
          <p:cNvSpPr txBox="1"/>
          <p:nvPr/>
        </p:nvSpPr>
        <p:spPr>
          <a:xfrm>
            <a:off x="223525" y="966575"/>
            <a:ext cx="82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715" name="Google Shape;715;p59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1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2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3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1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●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4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16" name="Google Shape;716;p59"/>
          <p:cNvSpPr/>
          <p:nvPr/>
        </p:nvSpPr>
        <p:spPr>
          <a:xfrm>
            <a:off x="6747075" y="1438925"/>
            <a:ext cx="22383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17" name="Google Shape;717;p59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18" name="Google Shape;718;p59"/>
          <p:cNvSpPr txBox="1"/>
          <p:nvPr/>
        </p:nvSpPr>
        <p:spPr>
          <a:xfrm>
            <a:off x="54102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19" name="Google Shape;719;p59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720" name="Google Shape;720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7525" y="1438925"/>
            <a:ext cx="3765575" cy="1910269"/>
          </a:xfrm>
          <a:prstGeom prst="rect">
            <a:avLst/>
          </a:prstGeom>
          <a:noFill/>
          <a:ln>
            <a:noFill/>
          </a:ln>
        </p:spPr>
      </p:pic>
      <p:sp>
        <p:nvSpPr>
          <p:cNvPr id="721" name="Google Shape;721;p59"/>
          <p:cNvSpPr txBox="1"/>
          <p:nvPr/>
        </p:nvSpPr>
        <p:spPr>
          <a:xfrm>
            <a:off x="299725" y="3495375"/>
            <a:ext cx="41148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i=1のとき、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2行目forループは1回実行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4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行目forループは4回実行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5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p60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7.2 外側ループのカウンタを使う</a:t>
            </a:r>
            <a:endParaRPr/>
          </a:p>
        </p:txBody>
      </p:sp>
      <p:sp>
        <p:nvSpPr>
          <p:cNvPr id="727" name="Google Shape;727;p60"/>
          <p:cNvSpPr txBox="1"/>
          <p:nvPr/>
        </p:nvSpPr>
        <p:spPr>
          <a:xfrm>
            <a:off x="223525" y="966575"/>
            <a:ext cx="82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728" name="Google Shape;728;p60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1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4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●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2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●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●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4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29" name="Google Shape;729;p60"/>
          <p:cNvSpPr/>
          <p:nvPr/>
        </p:nvSpPr>
        <p:spPr>
          <a:xfrm>
            <a:off x="6747075" y="1438925"/>
            <a:ext cx="22383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30" name="Google Shape;730;p60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31" name="Google Shape;731;p60"/>
          <p:cNvSpPr txBox="1"/>
          <p:nvPr/>
        </p:nvSpPr>
        <p:spPr>
          <a:xfrm>
            <a:off x="54102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32" name="Google Shape;732;p60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733" name="Google Shape;733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7525" y="1438925"/>
            <a:ext cx="3765575" cy="1910269"/>
          </a:xfrm>
          <a:prstGeom prst="rect">
            <a:avLst/>
          </a:prstGeom>
          <a:noFill/>
          <a:ln>
            <a:noFill/>
          </a:ln>
        </p:spPr>
      </p:pic>
      <p:sp>
        <p:nvSpPr>
          <p:cNvPr id="734" name="Google Shape;734;p60"/>
          <p:cNvSpPr txBox="1"/>
          <p:nvPr/>
        </p:nvSpPr>
        <p:spPr>
          <a:xfrm>
            <a:off x="299725" y="3495375"/>
            <a:ext cx="41148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i=2のとき、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2行目forループは2回実行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8" name="Shape 7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" name="Google Shape;739;p61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7.2 外側ループのカウンタを使う</a:t>
            </a:r>
            <a:endParaRPr/>
          </a:p>
        </p:txBody>
      </p:sp>
      <p:sp>
        <p:nvSpPr>
          <p:cNvPr id="740" name="Google Shape;740;p61"/>
          <p:cNvSpPr txBox="1"/>
          <p:nvPr/>
        </p:nvSpPr>
        <p:spPr>
          <a:xfrm>
            <a:off x="223525" y="966575"/>
            <a:ext cx="82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741" name="Google Shape;741;p61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1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2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●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2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●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●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4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42" name="Google Shape;742;p61"/>
          <p:cNvSpPr/>
          <p:nvPr/>
        </p:nvSpPr>
        <p:spPr>
          <a:xfrm>
            <a:off x="6747075" y="1438925"/>
            <a:ext cx="22383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43" name="Google Shape;743;p61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44" name="Google Shape;744;p61"/>
          <p:cNvSpPr txBox="1"/>
          <p:nvPr/>
        </p:nvSpPr>
        <p:spPr>
          <a:xfrm>
            <a:off x="54102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45" name="Google Shape;745;p61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746" name="Google Shape;746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7525" y="1438925"/>
            <a:ext cx="3765575" cy="1910269"/>
          </a:xfrm>
          <a:prstGeom prst="rect">
            <a:avLst/>
          </a:prstGeom>
          <a:noFill/>
          <a:ln>
            <a:noFill/>
          </a:ln>
        </p:spPr>
      </p:pic>
      <p:sp>
        <p:nvSpPr>
          <p:cNvPr id="747" name="Google Shape;747;p61"/>
          <p:cNvSpPr txBox="1"/>
          <p:nvPr/>
        </p:nvSpPr>
        <p:spPr>
          <a:xfrm>
            <a:off x="299725" y="3495375"/>
            <a:ext cx="41148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i=2のとき、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2行目forループは2回実行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4行目forループは3回実行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 txBox="1"/>
          <p:nvPr>
            <p:ph type="title"/>
          </p:nvPr>
        </p:nvSpPr>
        <p:spPr>
          <a:xfrm>
            <a:off x="223525" y="132250"/>
            <a:ext cx="53904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7.1 多重ループ</a:t>
            </a:r>
            <a:endParaRPr/>
          </a:p>
        </p:txBody>
      </p:sp>
      <p:sp>
        <p:nvSpPr>
          <p:cNvPr id="114" name="Google Shape;114;p17"/>
          <p:cNvSpPr txBox="1"/>
          <p:nvPr/>
        </p:nvSpPr>
        <p:spPr>
          <a:xfrm>
            <a:off x="223525" y="966575"/>
            <a:ext cx="5390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例１　１から５までの整数について、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　　　２数の和を全て表示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15" name="Google Shape;11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500" y="1825475"/>
            <a:ext cx="4936100" cy="13261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7"/>
          <p:cNvSpPr txBox="1"/>
          <p:nvPr/>
        </p:nvSpPr>
        <p:spPr>
          <a:xfrm>
            <a:off x="474475" y="3343950"/>
            <a:ext cx="1439100" cy="5541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実行結果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17" name="Google Shape;11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13025" y="3343950"/>
            <a:ext cx="1439100" cy="1666337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7"/>
          <p:cNvSpPr/>
          <p:nvPr/>
        </p:nvSpPr>
        <p:spPr>
          <a:xfrm>
            <a:off x="7119625" y="661650"/>
            <a:ext cx="1439100" cy="386100"/>
          </a:xfrm>
          <a:prstGeom prst="diamond">
            <a:avLst/>
          </a:prstGeom>
          <a:solidFill>
            <a:schemeClr val="lt1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 &lt; 5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19" name="Google Shape;119;p17"/>
          <p:cNvSpPr/>
          <p:nvPr/>
        </p:nvSpPr>
        <p:spPr>
          <a:xfrm>
            <a:off x="7266025" y="2593500"/>
            <a:ext cx="1146300" cy="283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和を計算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20" name="Google Shape;120;p17"/>
          <p:cNvSpPr/>
          <p:nvPr/>
        </p:nvSpPr>
        <p:spPr>
          <a:xfrm>
            <a:off x="7119625" y="1932375"/>
            <a:ext cx="1439100" cy="386100"/>
          </a:xfrm>
          <a:prstGeom prst="diamond">
            <a:avLst/>
          </a:prstGeom>
          <a:solidFill>
            <a:schemeClr val="lt1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j &lt; 5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21" name="Google Shape;121;p17"/>
          <p:cNvSpPr/>
          <p:nvPr/>
        </p:nvSpPr>
        <p:spPr>
          <a:xfrm>
            <a:off x="7266025" y="3314875"/>
            <a:ext cx="1146300" cy="283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改行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22" name="Google Shape;122;p17"/>
          <p:cNvSpPr/>
          <p:nvPr/>
        </p:nvSpPr>
        <p:spPr>
          <a:xfrm>
            <a:off x="7266025" y="103123"/>
            <a:ext cx="1146300" cy="283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i = 0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23" name="Google Shape;123;p17"/>
          <p:cNvCxnSpPr>
            <a:stCxn id="122" idx="2"/>
            <a:endCxn id="118" idx="0"/>
          </p:cNvCxnSpPr>
          <p:nvPr/>
        </p:nvCxnSpPr>
        <p:spPr>
          <a:xfrm>
            <a:off x="7839175" y="386623"/>
            <a:ext cx="0" cy="2751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4" name="Google Shape;124;p17"/>
          <p:cNvCxnSpPr>
            <a:stCxn id="120" idx="2"/>
            <a:endCxn id="119" idx="0"/>
          </p:cNvCxnSpPr>
          <p:nvPr/>
        </p:nvCxnSpPr>
        <p:spPr>
          <a:xfrm>
            <a:off x="7839175" y="2318475"/>
            <a:ext cx="0" cy="2751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5" name="Google Shape;125;p17"/>
          <p:cNvCxnSpPr>
            <a:stCxn id="119" idx="1"/>
            <a:endCxn id="120" idx="1"/>
          </p:cNvCxnSpPr>
          <p:nvPr/>
        </p:nvCxnSpPr>
        <p:spPr>
          <a:xfrm rot="10800000">
            <a:off x="7119625" y="2125350"/>
            <a:ext cx="146400" cy="609900"/>
          </a:xfrm>
          <a:prstGeom prst="bentConnector3">
            <a:avLst>
              <a:gd fmla="val 262654" name="adj1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6" name="Google Shape;126;p17"/>
          <p:cNvSpPr/>
          <p:nvPr/>
        </p:nvSpPr>
        <p:spPr>
          <a:xfrm>
            <a:off x="6069450" y="1831038"/>
            <a:ext cx="1201200" cy="30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jを1増やす</a:t>
            </a:r>
            <a:endParaRPr sz="16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27" name="Google Shape;127;p17"/>
          <p:cNvCxnSpPr>
            <a:stCxn id="120" idx="3"/>
            <a:endCxn id="121" idx="0"/>
          </p:cNvCxnSpPr>
          <p:nvPr/>
        </p:nvCxnSpPr>
        <p:spPr>
          <a:xfrm flipH="1">
            <a:off x="7839325" y="2125425"/>
            <a:ext cx="719400" cy="1189500"/>
          </a:xfrm>
          <a:prstGeom prst="bentConnector4">
            <a:avLst>
              <a:gd fmla="val -33101" name="adj1"/>
              <a:gd fmla="val 79069" name="adj2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8" name="Google Shape;128;p17"/>
          <p:cNvCxnSpPr>
            <a:stCxn id="121" idx="1"/>
            <a:endCxn id="118" idx="1"/>
          </p:cNvCxnSpPr>
          <p:nvPr/>
        </p:nvCxnSpPr>
        <p:spPr>
          <a:xfrm rot="10800000">
            <a:off x="7119625" y="854725"/>
            <a:ext cx="146400" cy="2601900"/>
          </a:xfrm>
          <a:prstGeom prst="bentConnector3">
            <a:avLst>
              <a:gd fmla="val 907753" name="adj1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9" name="Google Shape;129;p17"/>
          <p:cNvSpPr/>
          <p:nvPr/>
        </p:nvSpPr>
        <p:spPr>
          <a:xfrm>
            <a:off x="5870250" y="493700"/>
            <a:ext cx="1235400" cy="42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</a:t>
            </a:r>
            <a:r>
              <a:rPr lang="ja" sz="16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を1増やす</a:t>
            </a:r>
            <a:endParaRPr sz="16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0" name="Google Shape;130;p17"/>
          <p:cNvSpPr/>
          <p:nvPr/>
        </p:nvSpPr>
        <p:spPr>
          <a:xfrm>
            <a:off x="7266025" y="4100275"/>
            <a:ext cx="11463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終了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31" name="Google Shape;131;p17"/>
          <p:cNvCxnSpPr>
            <a:stCxn id="118" idx="3"/>
            <a:endCxn id="130" idx="0"/>
          </p:cNvCxnSpPr>
          <p:nvPr/>
        </p:nvCxnSpPr>
        <p:spPr>
          <a:xfrm flipH="1">
            <a:off x="7839325" y="854700"/>
            <a:ext cx="719400" cy="3245700"/>
          </a:xfrm>
          <a:prstGeom prst="bentConnector4">
            <a:avLst>
              <a:gd fmla="val -58431" name="adj1"/>
              <a:gd fmla="val 90768" name="adj2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2" name="Google Shape;132;p17"/>
          <p:cNvSpPr/>
          <p:nvPr/>
        </p:nvSpPr>
        <p:spPr>
          <a:xfrm>
            <a:off x="7266025" y="1348311"/>
            <a:ext cx="1146300" cy="283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j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 = 0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33" name="Google Shape;133;p17"/>
          <p:cNvCxnSpPr>
            <a:stCxn id="118" idx="2"/>
            <a:endCxn id="132" idx="0"/>
          </p:cNvCxnSpPr>
          <p:nvPr/>
        </p:nvCxnSpPr>
        <p:spPr>
          <a:xfrm>
            <a:off x="7839175" y="1047750"/>
            <a:ext cx="0" cy="3006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4" name="Google Shape;134;p17"/>
          <p:cNvCxnSpPr>
            <a:stCxn id="132" idx="2"/>
            <a:endCxn id="120" idx="0"/>
          </p:cNvCxnSpPr>
          <p:nvPr/>
        </p:nvCxnSpPr>
        <p:spPr>
          <a:xfrm>
            <a:off x="7839175" y="1631811"/>
            <a:ext cx="0" cy="3006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5" name="Google Shape;135;p17"/>
          <p:cNvSpPr/>
          <p:nvPr/>
        </p:nvSpPr>
        <p:spPr>
          <a:xfrm>
            <a:off x="7839175" y="981921"/>
            <a:ext cx="384600" cy="42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6" name="Google Shape;136;p17"/>
          <p:cNvSpPr/>
          <p:nvPr/>
        </p:nvSpPr>
        <p:spPr>
          <a:xfrm>
            <a:off x="8558725" y="493696"/>
            <a:ext cx="384600" cy="42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7" name="Google Shape;137;p17"/>
          <p:cNvSpPr/>
          <p:nvPr/>
        </p:nvSpPr>
        <p:spPr>
          <a:xfrm>
            <a:off x="7915375" y="2233305"/>
            <a:ext cx="384600" cy="42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8" name="Google Shape;138;p17"/>
          <p:cNvSpPr/>
          <p:nvPr/>
        </p:nvSpPr>
        <p:spPr>
          <a:xfrm>
            <a:off x="8412325" y="1737571"/>
            <a:ext cx="384600" cy="42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9" name="Google Shape;139;p17"/>
          <p:cNvSpPr txBox="1"/>
          <p:nvPr/>
        </p:nvSpPr>
        <p:spPr>
          <a:xfrm>
            <a:off x="4511575" y="4468800"/>
            <a:ext cx="4569000" cy="6267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36000" lIns="36000" spcFirstLastPara="1" rIns="36000" wrap="square" tIns="360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赤線／赤枠 … 外側ループ(1行目for)に対応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青線／青枠 … 内側ループ(2行目for)に対応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40" name="Google Shape;140;p17"/>
          <p:cNvSpPr/>
          <p:nvPr/>
        </p:nvSpPr>
        <p:spPr>
          <a:xfrm>
            <a:off x="1374875" y="2520869"/>
            <a:ext cx="161700" cy="3006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41" name="Google Shape;141;p17"/>
          <p:cNvSpPr txBox="1"/>
          <p:nvPr/>
        </p:nvSpPr>
        <p:spPr>
          <a:xfrm>
            <a:off x="1010692" y="2408696"/>
            <a:ext cx="4671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</a:t>
            </a:r>
            <a:endParaRPr sz="21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42" name="Google Shape;142;p17"/>
          <p:cNvSpPr txBox="1"/>
          <p:nvPr/>
        </p:nvSpPr>
        <p:spPr>
          <a:xfrm>
            <a:off x="438001" y="2408696"/>
            <a:ext cx="4671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</a:t>
            </a:r>
            <a:endParaRPr sz="21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43" name="Google Shape;143;p17"/>
          <p:cNvSpPr/>
          <p:nvPr/>
        </p:nvSpPr>
        <p:spPr>
          <a:xfrm>
            <a:off x="828400" y="2131649"/>
            <a:ext cx="161700" cy="10296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Google Shape;752;p62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7.2 外側ループのカウンタを使う</a:t>
            </a:r>
            <a:endParaRPr/>
          </a:p>
        </p:txBody>
      </p:sp>
      <p:sp>
        <p:nvSpPr>
          <p:cNvPr id="753" name="Google Shape;753;p62"/>
          <p:cNvSpPr txBox="1"/>
          <p:nvPr/>
        </p:nvSpPr>
        <p:spPr>
          <a:xfrm>
            <a:off x="223525" y="966575"/>
            <a:ext cx="82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754" name="Google Shape;754;p62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4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●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●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●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●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●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●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4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●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●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●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●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5" name="Google Shape;755;p62"/>
          <p:cNvSpPr/>
          <p:nvPr/>
        </p:nvSpPr>
        <p:spPr>
          <a:xfrm>
            <a:off x="6747075" y="1438925"/>
            <a:ext cx="22383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56" name="Google Shape;756;p62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57" name="Google Shape;757;p62"/>
          <p:cNvSpPr txBox="1"/>
          <p:nvPr/>
        </p:nvSpPr>
        <p:spPr>
          <a:xfrm>
            <a:off x="54102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58" name="Google Shape;758;p62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759" name="Google Shape;759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7525" y="1438925"/>
            <a:ext cx="3765575" cy="1910269"/>
          </a:xfrm>
          <a:prstGeom prst="rect">
            <a:avLst/>
          </a:prstGeom>
          <a:noFill/>
          <a:ln>
            <a:noFill/>
          </a:ln>
        </p:spPr>
      </p:pic>
      <p:sp>
        <p:nvSpPr>
          <p:cNvPr id="760" name="Google Shape;760;p62"/>
          <p:cNvSpPr txBox="1"/>
          <p:nvPr/>
        </p:nvSpPr>
        <p:spPr>
          <a:xfrm>
            <a:off x="5928025" y="1924846"/>
            <a:ext cx="727200" cy="7389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実行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結果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4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Google Shape;765;p63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7.2 外側ループのカウンタを使う</a:t>
            </a:r>
            <a:endParaRPr/>
          </a:p>
        </p:txBody>
      </p:sp>
      <p:sp>
        <p:nvSpPr>
          <p:cNvPr id="766" name="Google Shape;766;p63"/>
          <p:cNvSpPr txBox="1"/>
          <p:nvPr/>
        </p:nvSpPr>
        <p:spPr>
          <a:xfrm>
            <a:off x="223525" y="966575"/>
            <a:ext cx="3929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例４　対角線だけ●を表示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767" name="Google Shape;767;p63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4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●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●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2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●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●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</a:rPr>
                        <a:t>4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●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68" name="Google Shape;768;p63"/>
          <p:cNvSpPr/>
          <p:nvPr/>
        </p:nvSpPr>
        <p:spPr>
          <a:xfrm>
            <a:off x="6747075" y="1438925"/>
            <a:ext cx="22383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69" name="Google Shape;769;p63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70" name="Google Shape;770;p63"/>
          <p:cNvSpPr txBox="1"/>
          <p:nvPr/>
        </p:nvSpPr>
        <p:spPr>
          <a:xfrm>
            <a:off x="54102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71" name="Google Shape;771;p63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72" name="Google Shape;772;p63"/>
          <p:cNvSpPr txBox="1"/>
          <p:nvPr/>
        </p:nvSpPr>
        <p:spPr>
          <a:xfrm>
            <a:off x="5928025" y="1924846"/>
            <a:ext cx="727200" cy="7389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実行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結果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773" name="Google Shape;773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0400" y="1520675"/>
            <a:ext cx="3786050" cy="2019225"/>
          </a:xfrm>
          <a:prstGeom prst="rect">
            <a:avLst/>
          </a:prstGeom>
          <a:noFill/>
          <a:ln>
            <a:noFill/>
          </a:ln>
        </p:spPr>
      </p:pic>
      <p:sp>
        <p:nvSpPr>
          <p:cNvPr id="774" name="Google Shape;774;p63"/>
          <p:cNvSpPr txBox="1"/>
          <p:nvPr/>
        </p:nvSpPr>
        <p:spPr>
          <a:xfrm>
            <a:off x="299725" y="3647775"/>
            <a:ext cx="3668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i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とjが同じ値のときだけ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●を表示させ、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他は○を表示させている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8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Google Shape;779;p64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発展：指定サイズの市松模様を表示</a:t>
            </a:r>
            <a:endParaRPr/>
          </a:p>
        </p:txBody>
      </p:sp>
      <p:pic>
        <p:nvPicPr>
          <p:cNvPr id="780" name="Google Shape;780;p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525" y="1063400"/>
            <a:ext cx="5258100" cy="3460465"/>
          </a:xfrm>
          <a:prstGeom prst="rect">
            <a:avLst/>
          </a:prstGeom>
          <a:noFill/>
          <a:ln>
            <a:noFill/>
          </a:ln>
        </p:spPr>
      </p:pic>
      <p:sp>
        <p:nvSpPr>
          <p:cNvPr id="781" name="Google Shape;781;p64"/>
          <p:cNvSpPr txBox="1"/>
          <p:nvPr/>
        </p:nvSpPr>
        <p:spPr>
          <a:xfrm>
            <a:off x="147325" y="4582125"/>
            <a:ext cx="5258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※画面サイズに入りきるよう、nは20以下に制限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782" name="Google Shape;782;p64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1146275" y="2792175"/>
            <a:ext cx="4232350" cy="1381400"/>
          </a:xfrm>
          <a:prstGeom prst="rect">
            <a:avLst/>
          </a:prstGeom>
          <a:noFill/>
          <a:ln>
            <a:noFill/>
          </a:ln>
        </p:spPr>
      </p:pic>
      <p:sp>
        <p:nvSpPr>
          <p:cNvPr id="783" name="Google Shape;783;p64"/>
          <p:cNvSpPr txBox="1"/>
          <p:nvPr/>
        </p:nvSpPr>
        <p:spPr>
          <a:xfrm>
            <a:off x="5584375" y="2635825"/>
            <a:ext cx="3497400" cy="24012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ループカウンタ(これまでの例でいう i と j ）が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どんな値のときに■、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どんな値のときに□を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表示させればよいかを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考えてみよう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84" name="Google Shape;784;p64"/>
          <p:cNvSpPr txBox="1"/>
          <p:nvPr/>
        </p:nvSpPr>
        <p:spPr>
          <a:xfrm>
            <a:off x="5584375" y="1063400"/>
            <a:ext cx="3497400" cy="9234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縦横サイズは入力してもらい、変数ｎに代入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8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p65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提出物（12月分）について</a:t>
            </a:r>
            <a:endParaRPr/>
          </a:p>
        </p:txBody>
      </p:sp>
      <p:sp>
        <p:nvSpPr>
          <p:cNvPr id="790" name="Google Shape;790;p65"/>
          <p:cNvSpPr txBox="1"/>
          <p:nvPr/>
        </p:nvSpPr>
        <p:spPr>
          <a:xfrm>
            <a:off x="223525" y="937200"/>
            <a:ext cx="1437000" cy="5541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提出物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91" name="Google Shape;791;p65"/>
          <p:cNvSpPr txBox="1"/>
          <p:nvPr/>
        </p:nvSpPr>
        <p:spPr>
          <a:xfrm>
            <a:off x="1749150" y="937200"/>
            <a:ext cx="5672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No.</a:t>
            </a: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5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～No.</a:t>
            </a: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7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 のGoogleコラボファイル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92" name="Google Shape;792;p65"/>
          <p:cNvSpPr txBox="1"/>
          <p:nvPr/>
        </p:nvSpPr>
        <p:spPr>
          <a:xfrm>
            <a:off x="223525" y="1635050"/>
            <a:ext cx="1437000" cy="5541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提出期限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93" name="Google Shape;793;p65"/>
          <p:cNvSpPr txBox="1"/>
          <p:nvPr/>
        </p:nvSpPr>
        <p:spPr>
          <a:xfrm>
            <a:off x="1749150" y="1635050"/>
            <a:ext cx="3024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１２月２７日（金）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94" name="Google Shape;794;p65"/>
          <p:cNvSpPr txBox="1"/>
          <p:nvPr/>
        </p:nvSpPr>
        <p:spPr>
          <a:xfrm>
            <a:off x="178050" y="2471600"/>
            <a:ext cx="8814300" cy="20319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・プログラミング実習は後期のメインとなる部分なので、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　もし途中までしかできていなくても提出すること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　（配点が高いので、未提出の場合のダメージは大きい！）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・今回は授業内に未完成の課題をやる時間は取れないので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未完成の課題は、Chromebook等を用いて取り組むこと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95" name="Google Shape;795;p65"/>
          <p:cNvSpPr txBox="1"/>
          <p:nvPr/>
        </p:nvSpPr>
        <p:spPr>
          <a:xfrm>
            <a:off x="4808275" y="1542650"/>
            <a:ext cx="39357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※クラスによって、範囲と期限は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　変える可能性があります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8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7.1 多重ループ</a:t>
            </a:r>
            <a:endParaRPr/>
          </a:p>
        </p:txBody>
      </p:sp>
      <p:sp>
        <p:nvSpPr>
          <p:cNvPr id="149" name="Google Shape;149;p18"/>
          <p:cNvSpPr txBox="1"/>
          <p:nvPr/>
        </p:nvSpPr>
        <p:spPr>
          <a:xfrm>
            <a:off x="223525" y="966575"/>
            <a:ext cx="5447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例１　１から５までの整数について、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　　　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２数の和を全て表示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150" name="Google Shape;150;p18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0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0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151" name="Google Shape;15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500" y="1825475"/>
            <a:ext cx="4936100" cy="13261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18"/>
          <p:cNvSpPr/>
          <p:nvPr/>
        </p:nvSpPr>
        <p:spPr>
          <a:xfrm>
            <a:off x="6672325" y="1438925"/>
            <a:ext cx="23130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53" name="Google Shape;153;p18"/>
          <p:cNvSpPr txBox="1"/>
          <p:nvPr/>
        </p:nvSpPr>
        <p:spPr>
          <a:xfrm>
            <a:off x="6140813" y="793450"/>
            <a:ext cx="2555400" cy="534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(i+1)+(j+1)の値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54" name="Google Shape;154;p18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55" name="Google Shape;155;p18"/>
          <p:cNvSpPr txBox="1"/>
          <p:nvPr/>
        </p:nvSpPr>
        <p:spPr>
          <a:xfrm>
            <a:off x="53340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56" name="Google Shape;156;p18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</a:t>
            </a: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57" name="Google Shape;157;p18"/>
          <p:cNvSpPr/>
          <p:nvPr/>
        </p:nvSpPr>
        <p:spPr>
          <a:xfrm>
            <a:off x="1374875" y="2520869"/>
            <a:ext cx="161700" cy="3006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58" name="Google Shape;158;p18"/>
          <p:cNvSpPr txBox="1"/>
          <p:nvPr/>
        </p:nvSpPr>
        <p:spPr>
          <a:xfrm>
            <a:off x="1010692" y="2408696"/>
            <a:ext cx="4671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</a:t>
            </a:r>
            <a:endParaRPr sz="21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59" name="Google Shape;159;p18"/>
          <p:cNvSpPr txBox="1"/>
          <p:nvPr/>
        </p:nvSpPr>
        <p:spPr>
          <a:xfrm>
            <a:off x="438001" y="2408696"/>
            <a:ext cx="4671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</a:t>
            </a:r>
            <a:endParaRPr sz="21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0" name="Google Shape;160;p18"/>
          <p:cNvSpPr/>
          <p:nvPr/>
        </p:nvSpPr>
        <p:spPr>
          <a:xfrm>
            <a:off x="828400" y="2131649"/>
            <a:ext cx="161700" cy="10296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9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7.1 多重ループ</a:t>
            </a:r>
            <a:endParaRPr/>
          </a:p>
        </p:txBody>
      </p:sp>
      <p:sp>
        <p:nvSpPr>
          <p:cNvPr id="166" name="Google Shape;166;p19"/>
          <p:cNvSpPr txBox="1"/>
          <p:nvPr/>
        </p:nvSpPr>
        <p:spPr>
          <a:xfrm>
            <a:off x="223525" y="966575"/>
            <a:ext cx="5447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例１　１から５までの整数について、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　　　２数の和を全て表示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167" name="Google Shape;167;p19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0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168" name="Google Shape;16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500" y="1825475"/>
            <a:ext cx="4936100" cy="132610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19"/>
          <p:cNvSpPr/>
          <p:nvPr/>
        </p:nvSpPr>
        <p:spPr>
          <a:xfrm>
            <a:off x="6672325" y="1438925"/>
            <a:ext cx="23130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70" name="Google Shape;170;p19"/>
          <p:cNvSpPr txBox="1"/>
          <p:nvPr/>
        </p:nvSpPr>
        <p:spPr>
          <a:xfrm>
            <a:off x="6140813" y="793450"/>
            <a:ext cx="2555400" cy="534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(i+1)+(j+1)の値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71" name="Google Shape;171;p19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72" name="Google Shape;172;p19"/>
          <p:cNvSpPr/>
          <p:nvPr/>
        </p:nvSpPr>
        <p:spPr>
          <a:xfrm>
            <a:off x="138839" y="1846196"/>
            <a:ext cx="2964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73" name="Google Shape;173;p19"/>
          <p:cNvSpPr txBox="1"/>
          <p:nvPr/>
        </p:nvSpPr>
        <p:spPr>
          <a:xfrm>
            <a:off x="53340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74" name="Google Shape;174;p19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0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7.1 多重ループ</a:t>
            </a:r>
            <a:endParaRPr/>
          </a:p>
        </p:txBody>
      </p:sp>
      <p:sp>
        <p:nvSpPr>
          <p:cNvPr id="180" name="Google Shape;180;p20"/>
          <p:cNvSpPr txBox="1"/>
          <p:nvPr/>
        </p:nvSpPr>
        <p:spPr>
          <a:xfrm>
            <a:off x="223525" y="966575"/>
            <a:ext cx="5447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例１　１から５までの整数について、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　　　２数の和を全て表示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181" name="Google Shape;181;p20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182" name="Google Shape;18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500" y="1825475"/>
            <a:ext cx="4936100" cy="132610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0"/>
          <p:cNvSpPr/>
          <p:nvPr/>
        </p:nvSpPr>
        <p:spPr>
          <a:xfrm>
            <a:off x="6672325" y="1438925"/>
            <a:ext cx="23130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84" name="Google Shape;184;p20"/>
          <p:cNvSpPr txBox="1"/>
          <p:nvPr/>
        </p:nvSpPr>
        <p:spPr>
          <a:xfrm>
            <a:off x="6140813" y="793450"/>
            <a:ext cx="2555400" cy="534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(i+1)+(j+1)の値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85" name="Google Shape;185;p20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86" name="Google Shape;186;p20"/>
          <p:cNvSpPr/>
          <p:nvPr/>
        </p:nvSpPr>
        <p:spPr>
          <a:xfrm>
            <a:off x="138839" y="2174889"/>
            <a:ext cx="2964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87" name="Google Shape;187;p20"/>
          <p:cNvSpPr txBox="1"/>
          <p:nvPr/>
        </p:nvSpPr>
        <p:spPr>
          <a:xfrm>
            <a:off x="53340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88" name="Google Shape;188;p20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1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7.1 多重ループ</a:t>
            </a:r>
            <a:endParaRPr/>
          </a:p>
        </p:txBody>
      </p:sp>
      <p:sp>
        <p:nvSpPr>
          <p:cNvPr id="194" name="Google Shape;194;p21"/>
          <p:cNvSpPr txBox="1"/>
          <p:nvPr/>
        </p:nvSpPr>
        <p:spPr>
          <a:xfrm>
            <a:off x="223525" y="966575"/>
            <a:ext cx="5447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例１　１から５までの整数について、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　　　２数の和を全て表示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195" name="Google Shape;195;p21"/>
          <p:cNvGraphicFramePr/>
          <p:nvPr/>
        </p:nvGraphicFramePr>
        <p:xfrm>
          <a:off x="5851825" y="1846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{13768C51-9D9A-4141-A6B1-E7FC28BD63D8}</a:tableStyleId>
              </a:tblPr>
              <a:tblGrid>
                <a:gridCol w="447625"/>
                <a:gridCol w="447625"/>
                <a:gridCol w="447625"/>
                <a:gridCol w="447625"/>
                <a:gridCol w="447625"/>
                <a:gridCol w="447625"/>
                <a:gridCol w="447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j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i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lt1"/>
                          </a:solidFill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rgbClr val="9900FF"/>
                          </a:solidFill>
                        </a:rPr>
                        <a:t>2</a:t>
                      </a:r>
                      <a:endParaRPr sz="1800">
                        <a:solidFill>
                          <a:srgbClr val="9900FF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196" name="Google Shape;19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500" y="1825475"/>
            <a:ext cx="4936100" cy="1326100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21"/>
          <p:cNvSpPr/>
          <p:nvPr/>
        </p:nvSpPr>
        <p:spPr>
          <a:xfrm>
            <a:off x="6672325" y="1438925"/>
            <a:ext cx="23130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98" name="Google Shape;198;p21"/>
          <p:cNvSpPr txBox="1"/>
          <p:nvPr/>
        </p:nvSpPr>
        <p:spPr>
          <a:xfrm>
            <a:off x="6140813" y="793450"/>
            <a:ext cx="2555400" cy="534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(i+1)+(j+1)の値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99" name="Google Shape;199;p21"/>
          <p:cNvSpPr/>
          <p:nvPr/>
        </p:nvSpPr>
        <p:spPr>
          <a:xfrm>
            <a:off x="5480600" y="2760500"/>
            <a:ext cx="296400" cy="2285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00" name="Google Shape;200;p21"/>
          <p:cNvSpPr/>
          <p:nvPr/>
        </p:nvSpPr>
        <p:spPr>
          <a:xfrm>
            <a:off x="138839" y="2497125"/>
            <a:ext cx="2964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01" name="Google Shape;201;p21"/>
          <p:cNvSpPr txBox="1"/>
          <p:nvPr/>
        </p:nvSpPr>
        <p:spPr>
          <a:xfrm>
            <a:off x="5334075" y="13737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内側ループ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02" name="Google Shape;202;p21"/>
          <p:cNvSpPr txBox="1"/>
          <p:nvPr/>
        </p:nvSpPr>
        <p:spPr>
          <a:xfrm>
            <a:off x="4153100" y="3672511"/>
            <a:ext cx="140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外側ループ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